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85" r:id="rId2"/>
    <p:sldId id="282" r:id="rId3"/>
    <p:sldId id="273" r:id="rId4"/>
    <p:sldId id="258" r:id="rId5"/>
    <p:sldId id="274" r:id="rId6"/>
    <p:sldId id="286" r:id="rId7"/>
    <p:sldId id="261" r:id="rId8"/>
    <p:sldId id="275" r:id="rId9"/>
    <p:sldId id="271" r:id="rId10"/>
    <p:sldId id="265" r:id="rId11"/>
    <p:sldId id="263" r:id="rId12"/>
    <p:sldId id="266" r:id="rId13"/>
    <p:sldId id="268" r:id="rId14"/>
    <p:sldId id="262" r:id="rId15"/>
    <p:sldId id="272" r:id="rId16"/>
    <p:sldId id="276" r:id="rId17"/>
    <p:sldId id="277" r:id="rId18"/>
    <p:sldId id="278" r:id="rId19"/>
    <p:sldId id="279" r:id="rId20"/>
    <p:sldId id="257" r:id="rId21"/>
    <p:sldId id="259" r:id="rId22"/>
    <p:sldId id="280" r:id="rId23"/>
    <p:sldId id="281" r:id="rId24"/>
    <p:sldId id="267" r:id="rId25"/>
    <p:sldId id="269" r:id="rId26"/>
    <p:sldId id="27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引入" id="{48C74DAA-7F43-614B-8E75-A2316161F9C8}">
          <p14:sldIdLst>
            <p14:sldId id="285"/>
            <p14:sldId id="282"/>
          </p14:sldIdLst>
        </p14:section>
        <p14:section name="2. 理论模型" id="{241B45E7-5D76-0E4D-861C-0D45F47AE0B3}">
          <p14:sldIdLst>
            <p14:sldId id="273"/>
            <p14:sldId id="258"/>
            <p14:sldId id="274"/>
            <p14:sldId id="286"/>
            <p14:sldId id="261"/>
            <p14:sldId id="275"/>
          </p14:sldIdLst>
        </p14:section>
        <p14:section name="3.1 数据来源及描述" id="{BBA506DF-F7FD-8A48-B655-37CC27F3D91D}">
          <p14:sldIdLst>
            <p14:sldId id="271"/>
            <p14:sldId id="265"/>
            <p14:sldId id="263"/>
            <p14:sldId id="266"/>
            <p14:sldId id="268"/>
            <p14:sldId id="262"/>
            <p14:sldId id="272"/>
          </p14:sldIdLst>
        </p14:section>
        <p14:section name="3.2 TFP分析" id="{6BDA12A9-5B66-7A40-96A7-3E9BF816A49C}">
          <p14:sldIdLst>
            <p14:sldId id="276"/>
            <p14:sldId id="277"/>
            <p14:sldId id="278"/>
            <p14:sldId id="279"/>
          </p14:sldIdLst>
        </p14:section>
        <p14:section name="3.3 回归结果" id="{5B31CE4B-E17C-6D4F-8F5C-5E990BA56234}">
          <p14:sldIdLst>
            <p14:sldId id="257"/>
            <p14:sldId id="259"/>
            <p14:sldId id="280"/>
            <p14:sldId id="281"/>
          </p14:sldIdLst>
        </p14:section>
        <p14:section name="4. 总结与讨论" id="{6BE94BD8-C494-AE45-B69C-EB86BB5272BB}">
          <p14:sldIdLst>
            <p14:sldId id="267"/>
          </p14:sldIdLst>
        </p14:section>
        <p14:section name="5. 参考文献与致谢" id="{21EE7FFF-95C4-B44E-A68B-FA55F86982CD}">
          <p14:sldIdLst>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1122"/>
  </p:normalViewPr>
  <p:slideViewPr>
    <p:cSldViewPr snapToGrid="0" snapToObjects="1">
      <p:cViewPr varScale="1">
        <p:scale>
          <a:sx n="91" d="100"/>
          <a:sy n="91" d="100"/>
        </p:scale>
        <p:origin x="1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2EBEE-54DD-F84A-9637-4C6A149B317B}" type="datetimeFigureOut">
              <a:rPr kumimoji="1" lang="zh-CN" altLang="en-US" smtClean="0"/>
              <a:t>2020/6/19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D97681-234D-1C43-B611-B7586B9275C4}" type="slidenum">
              <a:rPr kumimoji="1" lang="zh-CN" altLang="en-US" smtClean="0"/>
              <a:t>‹#›</a:t>
            </a:fld>
            <a:endParaRPr kumimoji="1" lang="zh-CN" altLang="en-US"/>
          </a:p>
        </p:txBody>
      </p:sp>
    </p:spTree>
    <p:extLst>
      <p:ext uri="{BB962C8B-B14F-4D97-AF65-F5344CB8AC3E}">
        <p14:creationId xmlns:p14="http://schemas.microsoft.com/office/powerpoint/2010/main" val="15047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zh-CN" altLang="zh-CN" smtClean="0">
                          <a:latin typeface="Cambria Math" panose="02040503050406030204" pitchFamily="18" charset="0"/>
                        </a:rPr>
                        <m:t>沉没成本</m:t>
                      </m:r>
                      <m:r>
                        <a:rPr lang="en-US" altLang="zh-CN">
                          <a:latin typeface="Cambria Math" panose="02040503050406030204" pitchFamily="18" charset="0"/>
                        </a:rPr>
                        <m:t>=</m:t>
                      </m:r>
                      <m:r>
                        <a:rPr lang="zh-CN" altLang="zh-CN">
                          <a:latin typeface="Cambria Math" panose="02040503050406030204" pitchFamily="18" charset="0"/>
                        </a:rPr>
                        <m:t>最小经济规模</m:t>
                      </m:r>
                      <m:r>
                        <a:rPr lang="zh-CN" altLang="zh-CN">
                          <a:latin typeface="Cambria Math" panose="02040503050406030204" pitchFamily="18" charset="0"/>
                        </a:rPr>
                        <m:t> ×</m:t>
                      </m:r>
                      <m:r>
                        <m:rPr>
                          <m:sty m:val="p"/>
                        </m:rPr>
                        <a:rPr lang="en-US" altLang="zh-CN">
                          <a:latin typeface="Cambria Math" panose="02040503050406030204" pitchFamily="18" charset="0"/>
                        </a:rPr>
                        <m:t>Capital</m:t>
                      </m:r>
                      <m:r>
                        <a:rPr lang="en-US" altLang="zh-CN">
                          <a:latin typeface="Cambria Math" panose="02040503050406030204" pitchFamily="18" charset="0"/>
                        </a:rPr>
                        <m:t> </m:t>
                      </m:r>
                      <m:r>
                        <m:rPr>
                          <m:sty m:val="p"/>
                        </m:rPr>
                        <a:rPr lang="en-US" altLang="zh-CN">
                          <a:latin typeface="Cambria Math" panose="02040503050406030204" pitchFamily="18" charset="0"/>
                        </a:rPr>
                        <m:t>Sales</m:t>
                      </m:r>
                      <m:r>
                        <a:rPr lang="en-US" altLang="zh-CN">
                          <a:latin typeface="Cambria Math" panose="02040503050406030204" pitchFamily="18" charset="0"/>
                        </a:rPr>
                        <m:t> </m:t>
                      </m:r>
                      <m:r>
                        <m:rPr>
                          <m:sty m:val="p"/>
                        </m:rPr>
                        <a:rPr lang="en-US" altLang="zh-CN">
                          <a:latin typeface="Cambria Math" panose="02040503050406030204" pitchFamily="18" charset="0"/>
                        </a:rPr>
                        <m:t>ratio</m:t>
                      </m:r>
                    </m:oMath>
                  </m:oMathPara>
                </a14:m>
                <a:endParaRPr lang="en-US" altLang="zh-CN"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zh-CN" smtClean="0">
                          <a:latin typeface="Cambria Math" panose="02040503050406030204" pitchFamily="18" charset="0"/>
                        </a:rPr>
                        <m:t>最小经济规模：行业内各厂商市场份额</m:t>
                      </m:r>
                      <m:d>
                        <m:dPr>
                          <m:begChr m:val="（"/>
                          <m:endChr m:val="）"/>
                          <m:ctrlPr>
                            <a:rPr lang="zh-CN" altLang="zh-CN" i="1">
                              <a:latin typeface="Cambria Math" panose="02040503050406030204" pitchFamily="18" charset="0"/>
                            </a:rPr>
                          </m:ctrlPr>
                        </m:dPr>
                        <m:e>
                          <m:r>
                            <a:rPr lang="zh-CN" altLang="zh-CN">
                              <a:latin typeface="Cambria Math" panose="02040503050406030204" pitchFamily="18" charset="0"/>
                            </a:rPr>
                            <m:t>用主营业务收入衡量</m:t>
                          </m:r>
                        </m:e>
                      </m:d>
                      <m:r>
                        <a:rPr lang="zh-CN" altLang="zh-CN">
                          <a:latin typeface="Cambria Math" panose="02040503050406030204" pitchFamily="18" charset="0"/>
                        </a:rPr>
                        <m:t>的中位数</m:t>
                      </m:r>
                    </m:oMath>
                    <m:oMath xmlns:m="http://schemas.openxmlformats.org/officeDocument/2006/math">
                      <m:r>
                        <m:rPr>
                          <m:sty m:val="p"/>
                        </m:rPr>
                        <a:rPr lang="en-US" altLang="zh-CN">
                          <a:latin typeface="Cambria Math" panose="02040503050406030204" pitchFamily="18" charset="0"/>
                        </a:rPr>
                        <m:t>Capital</m:t>
                      </m:r>
                      <m:r>
                        <a:rPr lang="en-US" altLang="zh-CN">
                          <a:latin typeface="Cambria Math" panose="02040503050406030204" pitchFamily="18" charset="0"/>
                        </a:rPr>
                        <m:t> </m:t>
                      </m:r>
                      <m:r>
                        <m:rPr>
                          <m:sty m:val="p"/>
                        </m:rPr>
                        <a:rPr lang="en-US" altLang="zh-CN">
                          <a:latin typeface="Cambria Math" panose="02040503050406030204" pitchFamily="18" charset="0"/>
                        </a:rPr>
                        <m:t>Sales</m:t>
                      </m:r>
                      <m:r>
                        <a:rPr lang="en-US" altLang="zh-CN">
                          <a:latin typeface="Cambria Math" panose="02040503050406030204" pitchFamily="18" charset="0"/>
                        </a:rPr>
                        <m:t> </m:t>
                      </m:r>
                      <m:r>
                        <m:rPr>
                          <m:sty m:val="p"/>
                        </m:rPr>
                        <a:rPr lang="en-US" altLang="zh-CN">
                          <a:latin typeface="Cambria Math" panose="02040503050406030204" pitchFamily="18" charset="0"/>
                        </a:rPr>
                        <m:t>ratio</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总固定资产净值余额</m:t>
                          </m:r>
                        </m:num>
                        <m:den>
                          <m:r>
                            <a:rPr lang="zh-CN" altLang="zh-CN">
                              <a:latin typeface="Cambria Math" panose="02040503050406030204" pitchFamily="18" charset="0"/>
                            </a:rPr>
                            <m:t>总销售产值</m:t>
                          </m:r>
                        </m:den>
                      </m:f>
                    </m:oMath>
                  </m:oMathPara>
                </a14:m>
                <a:endParaRPr kumimoji="1" lang="en-US" altLang="zh-CN" dirty="0"/>
              </a:p>
              <a:p>
                <a:pPr/>
                <a14:m>
                  <m:oMathPara xmlns:m="http://schemas.openxmlformats.org/officeDocument/2006/math">
                    <m:oMathParaPr>
                      <m:jc m:val="centerGroup"/>
                    </m:oMathParaPr>
                    <m:oMath xmlns:m="http://schemas.openxmlformats.org/officeDocument/2006/math">
                      <m:r>
                        <a:rPr lang="zh-CN" altLang="zh-CN" sz="1200" kern="1200" smtClean="0">
                          <a:solidFill>
                            <a:schemeClr val="tx1"/>
                          </a:solidFill>
                          <a:effectLst/>
                          <a:latin typeface="Cambria Math" panose="02040503050406030204" pitchFamily="18" charset="0"/>
                          <a:ea typeface="+mn-ea"/>
                          <a:cs typeface="+mn-cs"/>
                        </a:rPr>
                        <m:t>行业进入率</m:t>
                      </m:r>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zh-CN" altLang="zh-CN" sz="1200" kern="1200">
                              <a:solidFill>
                                <a:schemeClr val="tx1"/>
                              </a:solidFill>
                              <a:effectLst/>
                              <a:latin typeface="Cambria Math" panose="02040503050406030204" pitchFamily="18" charset="0"/>
                              <a:ea typeface="+mn-ea"/>
                              <a:cs typeface="+mn-cs"/>
                            </a:rPr>
                            <m:t>新进入企业数</m:t>
                          </m:r>
                        </m:num>
                        <m:den>
                          <m:r>
                            <a:rPr lang="zh-CN" altLang="zh-CN" sz="1200" kern="1200">
                              <a:solidFill>
                                <a:schemeClr val="tx1"/>
                              </a:solidFill>
                              <a:effectLst/>
                              <a:latin typeface="Cambria Math" panose="02040503050406030204" pitchFamily="18" charset="0"/>
                              <a:ea typeface="+mn-ea"/>
                              <a:cs typeface="+mn-cs"/>
                            </a:rPr>
                            <m:t>本年企业总数</m:t>
                          </m:r>
                        </m:den>
                      </m:f>
                    </m:oMath>
                  </m:oMathPara>
                </a14:m>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zh-CN" sz="1200" kern="1200">
                          <a:solidFill>
                            <a:schemeClr val="tx1"/>
                          </a:solidFill>
                          <a:effectLst/>
                          <a:latin typeface="Cambria Math" panose="02040503050406030204" pitchFamily="18" charset="0"/>
                          <a:ea typeface="+mn-ea"/>
                          <a:cs typeface="+mn-cs"/>
                        </a:rPr>
                        <m:t>行业退出率</m:t>
                      </m:r>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zh-CN" altLang="zh-CN" sz="1200" kern="1200">
                              <a:solidFill>
                                <a:schemeClr val="tx1"/>
                              </a:solidFill>
                              <a:effectLst/>
                              <a:latin typeface="Cambria Math" panose="02040503050406030204" pitchFamily="18" charset="0"/>
                              <a:ea typeface="+mn-ea"/>
                              <a:cs typeface="+mn-cs"/>
                            </a:rPr>
                            <m:t>不进行生产的企业数</m:t>
                          </m:r>
                        </m:num>
                        <m:den>
                          <m:r>
                            <a:rPr lang="zh-CN" altLang="zh-CN" sz="1200" kern="1200">
                              <a:solidFill>
                                <a:schemeClr val="tx1"/>
                              </a:solidFill>
                              <a:effectLst/>
                              <a:latin typeface="Cambria Math" panose="02040503050406030204" pitchFamily="18" charset="0"/>
                              <a:ea typeface="+mn-ea"/>
                              <a:cs typeface="+mn-cs"/>
                            </a:rPr>
                            <m:t>本年企业总数</m:t>
                          </m:r>
                        </m:den>
                      </m:f>
                    </m:oMath>
                  </m:oMathPara>
                </a14:m>
                <a:endParaRPr lang="zh-CN" altLang="zh-CN" sz="1200" kern="1200" dirty="0">
                  <a:solidFill>
                    <a:schemeClr val="tx1"/>
                  </a:solidFill>
                  <a:effectLst/>
                  <a:latin typeface="+mn-lt"/>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r>
                  <a:rPr lang="zh-CN" altLang="zh-CN" i="0">
                    <a:latin typeface="Cambria Math" panose="02040503050406030204" pitchFamily="18" charset="0"/>
                  </a:rPr>
                  <a:t>沉没成本</a:t>
                </a:r>
                <a:r>
                  <a:rPr lang="en-US" altLang="zh-CN" i="0">
                    <a:latin typeface="Cambria Math" panose="02040503050406030204" pitchFamily="18" charset="0"/>
                  </a:rPr>
                  <a:t>=</a:t>
                </a:r>
                <a:r>
                  <a:rPr lang="zh-CN" altLang="zh-CN" i="0">
                    <a:latin typeface="Cambria Math" panose="02040503050406030204" pitchFamily="18" charset="0"/>
                  </a:rPr>
                  <a:t>最小经济规模 ×</a:t>
                </a:r>
                <a:r>
                  <a:rPr lang="en-US" altLang="zh-CN" i="0">
                    <a:latin typeface="Cambria Math" panose="02040503050406030204" pitchFamily="18" charset="0"/>
                  </a:rPr>
                  <a:t>Capital Sales ratio</a:t>
                </a:r>
                <a:endParaRPr lang="en-US" altLang="zh-CN" dirty="0">
                  <a:latin typeface="Cambria Math" panose="02040503050406030204" pitchFamily="18" charset="0"/>
                </a:endParaRPr>
              </a:p>
              <a:p>
                <a:r>
                  <a:rPr lang="zh-CN" altLang="zh-CN" i="0">
                    <a:latin typeface="Cambria Math" panose="02040503050406030204" pitchFamily="18" charset="0"/>
                  </a:rPr>
                  <a:t>最小经济规模：行业内各厂商市场份额（用主营业务收入衡量）的中位数</a:t>
                </a:r>
                <a:br>
                  <a:rPr lang="zh-CN" altLang="zh-CN" dirty="0">
                    <a:latin typeface="Cambria Math" panose="02040503050406030204" pitchFamily="18" charset="0"/>
                  </a:rPr>
                </a:br>
                <a:r>
                  <a:rPr lang="en-US" altLang="zh-CN" i="0">
                    <a:latin typeface="Cambria Math" panose="02040503050406030204" pitchFamily="18" charset="0"/>
                  </a:rPr>
                  <a:t>Capital Sales ratio=</a:t>
                </a:r>
                <a:r>
                  <a:rPr lang="zh-CN" altLang="zh-CN" i="0">
                    <a:latin typeface="Cambria Math" panose="02040503050406030204" pitchFamily="18" charset="0"/>
                  </a:rPr>
                  <a:t>总固定资产净值余额/总销售产值</a:t>
                </a:r>
                <a:endParaRPr kumimoji="1" lang="en-US" altLang="zh-CN" dirty="0"/>
              </a:p>
              <a:p>
                <a:r>
                  <a:rPr lang="zh-CN" altLang="zh-CN" sz="1200" i="0" kern="1200">
                    <a:solidFill>
                      <a:schemeClr val="tx1"/>
                    </a:solidFill>
                    <a:effectLst/>
                    <a:latin typeface="+mn-lt"/>
                    <a:ea typeface="+mn-ea"/>
                    <a:cs typeface="+mn-cs"/>
                  </a:rPr>
                  <a:t>行业进入率</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新进入企业数/本年企业总数</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i="0" kern="1200">
                    <a:solidFill>
                      <a:schemeClr val="tx1"/>
                    </a:solidFill>
                    <a:effectLst/>
                    <a:latin typeface="+mn-lt"/>
                    <a:ea typeface="+mn-ea"/>
                    <a:cs typeface="+mn-cs"/>
                  </a:rPr>
                  <a:t>行业退出率</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不进行生产的企业数/本年企业总数</a:t>
                </a:r>
                <a:endParaRPr lang="zh-CN" altLang="zh-CN" sz="1200" kern="1200" dirty="0">
                  <a:solidFill>
                    <a:schemeClr val="tx1"/>
                  </a:solidFill>
                  <a:effectLst/>
                  <a:latin typeface="+mn-lt"/>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2D97681-234D-1C43-B611-B7586B9275C4}" type="slidenum">
              <a:rPr kumimoji="1" lang="zh-CN" altLang="en-US" smtClean="0"/>
              <a:t>9</a:t>
            </a:fld>
            <a:endParaRPr kumimoji="1" lang="zh-CN" altLang="en-US"/>
          </a:p>
        </p:txBody>
      </p:sp>
    </p:spTree>
    <p:extLst>
      <p:ext uri="{BB962C8B-B14F-4D97-AF65-F5344CB8AC3E}">
        <p14:creationId xmlns:p14="http://schemas.microsoft.com/office/powerpoint/2010/main" val="267509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企业退出率均值约为</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5%</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，企业进入率均值约为</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20%</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 </a:t>
            </a:r>
          </a:p>
          <a:p>
            <a:endParaRPr lang="zh-CN" altLang="en-US" dirty="0"/>
          </a:p>
        </p:txBody>
      </p:sp>
      <p:sp>
        <p:nvSpPr>
          <p:cNvPr id="4" name="Slide Number Placeholder 3"/>
          <p:cNvSpPr>
            <a:spLocks noGrp="1"/>
          </p:cNvSpPr>
          <p:nvPr>
            <p:ph type="sldNum" sz="quarter" idx="5"/>
          </p:nvPr>
        </p:nvSpPr>
        <p:spPr/>
        <p:txBody>
          <a:bodyPr/>
          <a:lstStyle/>
          <a:p>
            <a:fld id="{22D97681-234D-1C43-B611-B7586B9275C4}" type="slidenum">
              <a:rPr kumimoji="1" lang="zh-CN" altLang="en-US" smtClean="0"/>
              <a:t>11</a:t>
            </a:fld>
            <a:endParaRPr kumimoji="1" lang="zh-CN" altLang="en-US"/>
          </a:p>
        </p:txBody>
      </p:sp>
    </p:spTree>
    <p:extLst>
      <p:ext uri="{BB962C8B-B14F-4D97-AF65-F5344CB8AC3E}">
        <p14:creationId xmlns:p14="http://schemas.microsoft.com/office/powerpoint/2010/main" val="23203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鲁晓东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连玉君</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中国工业企业全要素生产率估计：</a:t>
            </a:r>
            <a:r>
              <a:rPr lang="en-US" altLang="zh-CN" sz="1200" b="0" i="0" kern="1200" dirty="0">
                <a:solidFill>
                  <a:schemeClr val="tx1"/>
                </a:solidFill>
                <a:effectLst/>
                <a:latin typeface="+mn-lt"/>
                <a:ea typeface="+mn-ea"/>
                <a:cs typeface="+mn-cs"/>
              </a:rPr>
              <a:t>1999—2007.</a:t>
            </a:r>
            <a:r>
              <a:rPr lang="zh-CN" altLang="en-US" sz="1200" b="0" i="0" kern="1200" dirty="0">
                <a:solidFill>
                  <a:schemeClr val="tx1"/>
                </a:solidFill>
                <a:effectLst/>
                <a:latin typeface="+mn-lt"/>
                <a:ea typeface="+mn-ea"/>
                <a:cs typeface="+mn-cs"/>
              </a:rPr>
              <a:t>经济学</a:t>
            </a:r>
            <a:r>
              <a:rPr lang="en-US" altLang="zh-CN" sz="1200" b="0" i="0" kern="1200" dirty="0">
                <a:solidFill>
                  <a:schemeClr val="tx1"/>
                </a:solidFill>
                <a:effectLst/>
                <a:latin typeface="+mn-lt"/>
                <a:ea typeface="+mn-ea"/>
                <a:cs typeface="+mn-cs"/>
              </a:rPr>
              <a:t>,2012,11(1):541-558.</a:t>
            </a:r>
            <a:br>
              <a:rPr lang="zh-CN" altLang="en-US" dirty="0"/>
            </a:br>
            <a:r>
              <a:rPr lang="zh-CN" altLang="en-US" sz="1200" b="0" i="0" kern="1200" dirty="0">
                <a:solidFill>
                  <a:schemeClr val="tx1"/>
                </a:solidFill>
                <a:effectLst/>
                <a:latin typeface="+mn-lt"/>
                <a:ea typeface="+mn-ea"/>
                <a:cs typeface="+mn-cs"/>
              </a:rPr>
              <a:t>当前对于全要素生产率的测算正逐步由宏观层面转向微观企业层面，两者具有完全不同的理论机理。针对企业</a:t>
            </a:r>
            <a:r>
              <a:rPr lang="en-US" altLang="zh-CN" sz="1200" b="0" i="0" kern="1200" dirty="0">
                <a:solidFill>
                  <a:schemeClr val="tx1"/>
                </a:solidFill>
                <a:effectLst/>
                <a:latin typeface="+mn-lt"/>
                <a:ea typeface="+mn-ea"/>
                <a:cs typeface="+mn-cs"/>
              </a:rPr>
              <a:t>TFP</a:t>
            </a:r>
            <a:r>
              <a:rPr lang="zh-CN" altLang="en-US" sz="1200" b="0" i="0" kern="1200" dirty="0">
                <a:solidFill>
                  <a:schemeClr val="tx1"/>
                </a:solidFill>
                <a:effectLst/>
                <a:latin typeface="+mn-lt"/>
                <a:ea typeface="+mn-ea"/>
                <a:cs typeface="+mn-cs"/>
              </a:rPr>
              <a:t>估计中出现的同时性偏差和样本选择性偏差，一系列的最新修正方案被提出，并形成了很多前沿的估计方法。本文对这些新方法的逻辑进行了梳理，旨在廓清当前实际应用中存在的一些误区。利用</a:t>
            </a:r>
            <a:r>
              <a:rPr lang="en-US" altLang="zh-CN" sz="1200" b="0" i="0" kern="1200" dirty="0">
                <a:solidFill>
                  <a:schemeClr val="tx1"/>
                </a:solidFill>
                <a:effectLst/>
                <a:latin typeface="+mn-lt"/>
                <a:ea typeface="+mn-ea"/>
                <a:cs typeface="+mn-cs"/>
              </a:rPr>
              <a:t>1999--2007</a:t>
            </a:r>
            <a:r>
              <a:rPr lang="zh-CN" altLang="en-US" sz="1200" b="0" i="0" kern="1200" dirty="0">
                <a:solidFill>
                  <a:schemeClr val="tx1"/>
                </a:solidFill>
                <a:effectLst/>
                <a:latin typeface="+mn-lt"/>
                <a:ea typeface="+mn-ea"/>
                <a:cs typeface="+mn-cs"/>
              </a:rPr>
              <a:t>年中国工业企业数据，本文进一步应用最小二乘法、固定效应方法、</a:t>
            </a:r>
            <a:r>
              <a:rPr lang="en-US" altLang="zh-CN" sz="1200" b="0" i="0" kern="1200" dirty="0">
                <a:solidFill>
                  <a:schemeClr val="tx1"/>
                </a:solidFill>
                <a:effectLst/>
                <a:latin typeface="+mn-lt"/>
                <a:ea typeface="+mn-ea"/>
                <a:cs typeface="+mn-cs"/>
              </a:rPr>
              <a:t>OP</a:t>
            </a:r>
            <a:r>
              <a:rPr lang="zh-CN" altLang="en-US" sz="1200" b="0" i="0" kern="1200" dirty="0">
                <a:solidFill>
                  <a:schemeClr val="tx1"/>
                </a:solidFill>
                <a:effectLst/>
                <a:latin typeface="+mn-lt"/>
                <a:ea typeface="+mn-ea"/>
                <a:cs typeface="+mn-cs"/>
              </a:rPr>
              <a:t>法和</a:t>
            </a:r>
            <a:r>
              <a:rPr lang="en-US" altLang="zh-CN" sz="1200" b="0" i="0" kern="1200" dirty="0">
                <a:solidFill>
                  <a:schemeClr val="tx1"/>
                </a:solidFill>
                <a:effectLst/>
                <a:latin typeface="+mn-lt"/>
                <a:ea typeface="+mn-ea"/>
                <a:cs typeface="+mn-cs"/>
              </a:rPr>
              <a:t>LP</a:t>
            </a:r>
            <a:r>
              <a:rPr lang="zh-CN" altLang="en-US" sz="1200" b="0" i="0" kern="1200" dirty="0">
                <a:solidFill>
                  <a:schemeClr val="tx1"/>
                </a:solidFill>
                <a:effectLst/>
                <a:latin typeface="+mn-lt"/>
                <a:ea typeface="+mn-ea"/>
                <a:cs typeface="+mn-cs"/>
              </a:rPr>
              <a:t>法等参数和半参数方法核算了我国主要工业企业的</a:t>
            </a:r>
            <a:r>
              <a:rPr lang="en-US" altLang="zh-CN" sz="1200" b="0" i="0" kern="1200" dirty="0">
                <a:solidFill>
                  <a:schemeClr val="tx1"/>
                </a:solidFill>
                <a:effectLst/>
                <a:latin typeface="+mn-lt"/>
                <a:ea typeface="+mn-ea"/>
                <a:cs typeface="+mn-cs"/>
              </a:rPr>
              <a:t>TFP</a:t>
            </a:r>
            <a:r>
              <a:rPr lang="zh-CN" altLang="en-US" sz="1200" b="0" i="0" kern="1200" dirty="0">
                <a:solidFill>
                  <a:schemeClr val="tx1"/>
                </a:solidFill>
                <a:effectLst/>
                <a:latin typeface="+mn-lt"/>
                <a:ea typeface="+mn-ea"/>
                <a:cs typeface="+mn-cs"/>
              </a:rPr>
              <a:t>，在横向对比之后，发现半参数方法能够较好地解决传统计量方法中的内生性和样本选择问题。</a:t>
            </a:r>
            <a:endParaRPr lang="zh-CN" altLang="en-US" dirty="0"/>
          </a:p>
        </p:txBody>
      </p:sp>
      <p:sp>
        <p:nvSpPr>
          <p:cNvPr id="4" name="Slide Number Placeholder 3"/>
          <p:cNvSpPr>
            <a:spLocks noGrp="1"/>
          </p:cNvSpPr>
          <p:nvPr>
            <p:ph type="sldNum" sz="quarter" idx="5"/>
          </p:nvPr>
        </p:nvSpPr>
        <p:spPr/>
        <p:txBody>
          <a:bodyPr/>
          <a:lstStyle/>
          <a:p>
            <a:fld id="{22D97681-234D-1C43-B611-B7586B9275C4}" type="slidenum">
              <a:rPr kumimoji="1" lang="zh-CN" altLang="en-US" smtClean="0"/>
              <a:t>13</a:t>
            </a:fld>
            <a:endParaRPr kumimoji="1" lang="zh-CN" altLang="en-US"/>
          </a:p>
        </p:txBody>
      </p:sp>
    </p:spTree>
    <p:extLst>
      <p:ext uri="{BB962C8B-B14F-4D97-AF65-F5344CB8AC3E}">
        <p14:creationId xmlns:p14="http://schemas.microsoft.com/office/powerpoint/2010/main" val="410688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大家好，回归部分的目的有两个：</a:t>
                </a:r>
                <a:endParaRPr kumimoji="1" lang="en-US" altLang="zh-CN" dirty="0"/>
              </a:p>
              <a:p>
                <a:r>
                  <a:rPr kumimoji="1" lang="zh-CN" altLang="en-US" dirty="0"/>
                  <a:t>（</a:t>
                </a:r>
                <a:r>
                  <a:rPr kumimoji="1" lang="en-US" altLang="zh-CN" dirty="0"/>
                  <a:t>1</a:t>
                </a:r>
                <a:r>
                  <a:rPr kumimoji="1" lang="zh-CN" altLang="en-US" dirty="0"/>
                  <a:t>）一个在于更加有效地研究各个变量之间的关系，希望给出一个稳健的计量结果</a:t>
                </a:r>
                <a:endParaRPr kumimoji="1" lang="en-US" altLang="zh-CN" dirty="0"/>
              </a:p>
              <a:p>
                <a:r>
                  <a:rPr kumimoji="1" lang="zh-CN" altLang="en-US" dirty="0"/>
                  <a:t>（</a:t>
                </a:r>
                <a:r>
                  <a:rPr kumimoji="1" lang="en-US" altLang="zh-CN" dirty="0"/>
                  <a:t>2</a:t>
                </a:r>
                <a:r>
                  <a:rPr kumimoji="1" lang="zh-CN" altLang="en-US" dirty="0"/>
                  <a:t>）另一方面，希望通过计量检验来证明我们的理论结论，并发现一些新现象。</a:t>
                </a:r>
                <a:endParaRPr kumimoji="1" lang="en-US" altLang="zh-CN" dirty="0"/>
              </a:p>
              <a:p>
                <a:endParaRPr kumimoji="1" lang="en-US" altLang="zh-CN" dirty="0"/>
              </a:p>
              <a:p>
                <a:r>
                  <a:rPr kumimoji="1" lang="zh-CN" altLang="en-US" dirty="0"/>
                  <a:t>在回归部分，我们从两个维度讨论进入退出率的决定因素：行业层面与市场层面</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14:m>
                  <m:oMath xmlns:m="http://schemas.openxmlformats.org/officeDocument/2006/math">
                    <m:sSubSup>
                      <m:sSubSupPr>
                        <m:ctrlPr>
                          <a:rPr lang="zh-CN" altLang="en-US" i="1" smtClean="0">
                            <a:latin typeface="Cambria Math" panose="02040503050406030204" pitchFamily="18" charset="0"/>
                          </a:rPr>
                        </m:ctrlPr>
                      </m:sSubSupPr>
                      <m:e>
                        <m:r>
                          <a:rPr lang="zh-CN" altLang="en-US" b="1" i="1">
                            <a:latin typeface="Cambria Math" panose="02040503050406030204" pitchFamily="18" charset="0"/>
                          </a:rPr>
                          <m:t>𝑿</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𝒕</m:t>
                        </m:r>
                      </m:sub>
                      <m:sup>
                        <m:r>
                          <a:rPr lang="zh-CN" altLang="en-US" b="0" i="0">
                            <a:latin typeface="Cambria Math" panose="02040503050406030204" pitchFamily="18" charset="0"/>
                          </a:rPr>
                          <m:t>′</m:t>
                        </m:r>
                      </m:sup>
                    </m:sSubSup>
                  </m:oMath>
                </a14:m>
                <a:r>
                  <a:rPr kumimoji="1" lang="en-US" altLang="zh-CN" dirty="0">
                    <a:latin typeface="Times New Roman" panose="02020603050405020304" pitchFamily="18" charset="0"/>
                    <a:cs typeface="Times New Roman" panose="02020603050405020304" pitchFamily="18" charset="0"/>
                  </a:rPr>
                  <a:t>: this vector is served as variables to interpret the E Rate. What it includes is same as last slide. Notice that they are all </a:t>
                </a:r>
                <a:r>
                  <a:rPr kumimoji="1" lang="en-US" altLang="zh-CN" b="1" u="sng" dirty="0">
                    <a:solidFill>
                      <a:srgbClr val="C00000"/>
                    </a:solidFill>
                    <a:latin typeface="Times New Roman" panose="02020603050405020304" pitchFamily="18" charset="0"/>
                    <a:cs typeface="Times New Roman" panose="02020603050405020304" pitchFamily="18" charset="0"/>
                  </a:rPr>
                  <a:t>industry specific</a:t>
                </a:r>
                <a:r>
                  <a:rPr kumimoji="1" lang="zh-CN" altLang="en-US" b="1" u="sng" dirty="0">
                    <a:solidFill>
                      <a:srgbClr val="C00000"/>
                    </a:solidFill>
                    <a:latin typeface="Times New Roman" panose="02020603050405020304" pitchFamily="18" charset="0"/>
                    <a:cs typeface="Times New Roman" panose="02020603050405020304" pitchFamily="18" charset="0"/>
                  </a:rPr>
                  <a:t> </a:t>
                </a:r>
                <a:r>
                  <a:rPr kumimoji="1" lang="en-US" altLang="zh-CN" b="1" u="sng" dirty="0">
                    <a:solidFill>
                      <a:srgbClr val="C00000"/>
                    </a:solidFill>
                    <a:latin typeface="Times New Roman" panose="02020603050405020304" pitchFamily="18" charset="0"/>
                    <a:cs typeface="Times New Roman" panose="02020603050405020304" pitchFamily="18" charset="0"/>
                  </a:rPr>
                  <a:t>variables</a:t>
                </a: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en-US" b="1" i="0">
                    <a:latin typeface="Cambria Math" panose="02040503050406030204" pitchFamily="18" charset="0"/>
                  </a:rPr>
                  <a:t>𝑿_(𝒊</a:t>
                </a:r>
                <a:r>
                  <a:rPr lang="zh-CN" altLang="en-US" b="0" i="0">
                    <a:latin typeface="Cambria Math" panose="02040503050406030204" pitchFamily="18" charset="0"/>
                  </a:rPr>
                  <a:t>,</a:t>
                </a:r>
                <a:r>
                  <a:rPr lang="zh-CN" altLang="en-US" b="1" i="0">
                    <a:latin typeface="Cambria Math" panose="02040503050406030204" pitchFamily="18" charset="0"/>
                  </a:rPr>
                  <a:t>𝒕)^</a:t>
                </a:r>
                <a:r>
                  <a:rPr lang="zh-CN" altLang="en-US" b="0" i="0">
                    <a:latin typeface="Cambria Math" panose="02040503050406030204" pitchFamily="18" charset="0"/>
                  </a:rPr>
                  <a:t>′</a:t>
                </a:r>
                <a:r>
                  <a:rPr kumimoji="1" lang="en-US" altLang="zh-CN" dirty="0">
                    <a:latin typeface="Times New Roman" panose="02020603050405020304" pitchFamily="18" charset="0"/>
                    <a:cs typeface="Times New Roman" panose="02020603050405020304" pitchFamily="18" charset="0"/>
                  </a:rPr>
                  <a:t>: this vector is served as variables to interpret the E Rate. What it includes is same as last slide. Notice that they are all </a:t>
                </a:r>
                <a:r>
                  <a:rPr kumimoji="1" lang="en-US" altLang="zh-CN" b="1" u="sng" dirty="0">
                    <a:solidFill>
                      <a:srgbClr val="C00000"/>
                    </a:solidFill>
                    <a:latin typeface="Times New Roman" panose="02020603050405020304" pitchFamily="18" charset="0"/>
                    <a:cs typeface="Times New Roman" panose="02020603050405020304" pitchFamily="18" charset="0"/>
                  </a:rPr>
                  <a:t>industry specific</a:t>
                </a:r>
                <a:r>
                  <a:rPr kumimoji="1" lang="zh-CN" altLang="en-US" b="1" u="sng" dirty="0">
                    <a:solidFill>
                      <a:srgbClr val="C00000"/>
                    </a:solidFill>
                    <a:latin typeface="Times New Roman" panose="02020603050405020304" pitchFamily="18" charset="0"/>
                    <a:cs typeface="Times New Roman" panose="02020603050405020304" pitchFamily="18" charset="0"/>
                  </a:rPr>
                  <a:t> </a:t>
                </a:r>
                <a:r>
                  <a:rPr kumimoji="1" lang="en-US" altLang="zh-CN" b="1" u="sng" dirty="0">
                    <a:solidFill>
                      <a:srgbClr val="C00000"/>
                    </a:solidFill>
                    <a:latin typeface="Times New Roman" panose="02020603050405020304" pitchFamily="18" charset="0"/>
                    <a:cs typeface="Times New Roman" panose="02020603050405020304" pitchFamily="18" charset="0"/>
                  </a:rPr>
                  <a:t>variables</a:t>
                </a: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2D97681-234D-1C43-B611-B7586B9275C4}" type="slidenum">
              <a:rPr kumimoji="1" lang="zh-CN" altLang="en-US" smtClean="0"/>
              <a:t>20</a:t>
            </a:fld>
            <a:endParaRPr kumimoji="1" lang="zh-CN" altLang="en-US"/>
          </a:p>
        </p:txBody>
      </p:sp>
    </p:spTree>
    <p:extLst>
      <p:ext uri="{BB962C8B-B14F-4D97-AF65-F5344CB8AC3E}">
        <p14:creationId xmlns:p14="http://schemas.microsoft.com/office/powerpoint/2010/main" val="230537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en-US" altLang="zh-CN" dirty="0">
                    <a:latin typeface="Times New Roman" panose="02020603050405020304" pitchFamily="18" charset="0"/>
                    <a:cs typeface="Times New Roman" panose="02020603050405020304" pitchFamily="18" charset="0"/>
                  </a:rPr>
                  <a:t> -- If you are a manager of a firm, you both care about the industry of your own, and other industries in market.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14:m>
                  <m:oMath xmlns:m="http://schemas.openxmlformats.org/officeDocument/2006/math">
                    <m:sSubSup>
                      <m:sSubSupPr>
                        <m:ctrlPr>
                          <a:rPr lang="zh-CN" altLang="en-US" i="1" smtClean="0">
                            <a:latin typeface="Cambria Math" panose="02040503050406030204" pitchFamily="18" charset="0"/>
                          </a:rPr>
                        </m:ctrlPr>
                      </m:sSubSupPr>
                      <m:e>
                        <m:r>
                          <a:rPr lang="zh-CN" altLang="en-US" b="1" i="1">
                            <a:latin typeface="Cambria Math" panose="02040503050406030204" pitchFamily="18" charset="0"/>
                          </a:rPr>
                          <m:t>𝑿</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𝒕</m:t>
                        </m:r>
                      </m:sub>
                      <m:sup>
                        <m:r>
                          <a:rPr lang="zh-CN" altLang="en-US" b="0" i="0">
                            <a:latin typeface="Cambria Math" panose="02040503050406030204" pitchFamily="18" charset="0"/>
                          </a:rPr>
                          <m:t>′</m:t>
                        </m:r>
                      </m:sup>
                    </m:sSubSup>
                  </m:oMath>
                </a14:m>
                <a:r>
                  <a:rPr kumimoji="1" lang="en-US" altLang="zh-CN" dirty="0">
                    <a:latin typeface="Times New Roman" panose="02020603050405020304" pitchFamily="18" charset="0"/>
                    <a:cs typeface="Times New Roman" panose="02020603050405020304" pitchFamily="18" charset="0"/>
                  </a:rPr>
                  <a:t>: this vector is served as variables to interpret the E Rate. What it includes is same as last slide. Notice that they are all </a:t>
                </a:r>
                <a:r>
                  <a:rPr kumimoji="1" lang="en-US" altLang="zh-CN" b="1" u="sng" dirty="0">
                    <a:solidFill>
                      <a:srgbClr val="C00000"/>
                    </a:solidFill>
                    <a:latin typeface="Times New Roman" panose="02020603050405020304" pitchFamily="18" charset="0"/>
                    <a:cs typeface="Times New Roman" panose="02020603050405020304" pitchFamily="18" charset="0"/>
                  </a:rPr>
                  <a:t>market</a:t>
                </a:r>
                <a:r>
                  <a:rPr kumimoji="1" lang="zh-CN" altLang="en-US" b="1" u="sng" dirty="0">
                    <a:solidFill>
                      <a:srgbClr val="C00000"/>
                    </a:solidFill>
                    <a:latin typeface="Times New Roman" panose="02020603050405020304" pitchFamily="18" charset="0"/>
                    <a:cs typeface="Times New Roman" panose="02020603050405020304" pitchFamily="18" charset="0"/>
                  </a:rPr>
                  <a:t> </a:t>
                </a:r>
                <a:r>
                  <a:rPr kumimoji="1" lang="en-US" altLang="zh-CN" b="1" u="sng" dirty="0">
                    <a:solidFill>
                      <a:srgbClr val="C00000"/>
                    </a:solidFill>
                    <a:latin typeface="Times New Roman" panose="02020603050405020304" pitchFamily="18" charset="0"/>
                    <a:cs typeface="Times New Roman" panose="02020603050405020304" pitchFamily="18" charset="0"/>
                  </a:rPr>
                  <a:t>overall variables</a:t>
                </a: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a:p>
                <a:endParaRPr kumimoji="1" lang="zh-CN" altLang="en-US" dirty="0"/>
              </a:p>
            </p:txBody>
          </p:sp>
        </mc:Choice>
        <mc:Fallback xmlns="">
          <p:sp>
            <p:nvSpPr>
              <p:cNvPr id="3" name="备注占位符 2"/>
              <p:cNvSpPr>
                <a:spLocks noGrp="1"/>
              </p:cNvSpPr>
              <p:nvPr>
                <p:ph type="body" idx="1"/>
              </p:nvPr>
            </p:nvSpPr>
            <p:spPr/>
            <p:txBody>
              <a:bodyPr/>
              <a:lstStyle/>
              <a:p>
                <a:r>
                  <a:rPr kumimoji="1" lang="en-US" altLang="zh-CN" dirty="0">
                    <a:latin typeface="Times New Roman" panose="02020603050405020304" pitchFamily="18" charset="0"/>
                    <a:cs typeface="Times New Roman" panose="02020603050405020304" pitchFamily="18" charset="0"/>
                  </a:rPr>
                  <a:t> -- If you are a manager of a firm, you both care about the industry of your own, and other industries in market.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en-US" b="1" i="0">
                    <a:latin typeface="Cambria Math" panose="02040503050406030204" pitchFamily="18" charset="0"/>
                  </a:rPr>
                  <a:t>𝑿_(𝒊</a:t>
                </a:r>
                <a:r>
                  <a:rPr lang="zh-CN" altLang="en-US" b="0" i="0">
                    <a:latin typeface="Cambria Math" panose="02040503050406030204" pitchFamily="18" charset="0"/>
                  </a:rPr>
                  <a:t>,</a:t>
                </a:r>
                <a:r>
                  <a:rPr lang="zh-CN" altLang="en-US" b="1" i="0">
                    <a:latin typeface="Cambria Math" panose="02040503050406030204" pitchFamily="18" charset="0"/>
                  </a:rPr>
                  <a:t>𝒕)^</a:t>
                </a:r>
                <a:r>
                  <a:rPr lang="zh-CN" altLang="en-US" b="0" i="0">
                    <a:latin typeface="Cambria Math" panose="02040503050406030204" pitchFamily="18" charset="0"/>
                  </a:rPr>
                  <a:t>′</a:t>
                </a:r>
                <a:r>
                  <a:rPr kumimoji="1" lang="en-US" altLang="zh-CN" dirty="0">
                    <a:latin typeface="Times New Roman" panose="02020603050405020304" pitchFamily="18" charset="0"/>
                    <a:cs typeface="Times New Roman" panose="02020603050405020304" pitchFamily="18" charset="0"/>
                  </a:rPr>
                  <a:t>: this vector is served as variables to interpret the E Rate. What it includes is same as last slide. Notice that they are all </a:t>
                </a:r>
                <a:r>
                  <a:rPr kumimoji="1" lang="en-US" altLang="zh-CN" b="1" u="sng" dirty="0">
                    <a:solidFill>
                      <a:srgbClr val="C00000"/>
                    </a:solidFill>
                    <a:latin typeface="Times New Roman" panose="02020603050405020304" pitchFamily="18" charset="0"/>
                    <a:cs typeface="Times New Roman" panose="02020603050405020304" pitchFamily="18" charset="0"/>
                  </a:rPr>
                  <a:t>market</a:t>
                </a:r>
                <a:r>
                  <a:rPr kumimoji="1" lang="zh-CN" altLang="en-US" b="1" u="sng" dirty="0">
                    <a:solidFill>
                      <a:srgbClr val="C00000"/>
                    </a:solidFill>
                    <a:latin typeface="Times New Roman" panose="02020603050405020304" pitchFamily="18" charset="0"/>
                    <a:cs typeface="Times New Roman" panose="02020603050405020304" pitchFamily="18" charset="0"/>
                  </a:rPr>
                  <a:t> </a:t>
                </a:r>
                <a:r>
                  <a:rPr kumimoji="1" lang="en-US" altLang="zh-CN" b="1" u="sng" dirty="0">
                    <a:solidFill>
                      <a:srgbClr val="C00000"/>
                    </a:solidFill>
                    <a:latin typeface="Times New Roman" panose="02020603050405020304" pitchFamily="18" charset="0"/>
                    <a:cs typeface="Times New Roman" panose="02020603050405020304" pitchFamily="18" charset="0"/>
                  </a:rPr>
                  <a:t>overall variables</a:t>
                </a: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2D97681-234D-1C43-B611-B7586B9275C4}" type="slidenum">
              <a:rPr kumimoji="1" lang="zh-CN" altLang="en-US" smtClean="0"/>
              <a:t>21</a:t>
            </a:fld>
            <a:endParaRPr kumimoji="1" lang="zh-CN" altLang="en-US"/>
          </a:p>
        </p:txBody>
      </p:sp>
    </p:spTree>
    <p:extLst>
      <p:ext uri="{BB962C8B-B14F-4D97-AF65-F5344CB8AC3E}">
        <p14:creationId xmlns:p14="http://schemas.microsoft.com/office/powerpoint/2010/main" val="2020986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1AAF8C-BC3E-A84B-8C34-0454679467C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F7DCEF6-3EF5-5042-B546-6986415B8F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0EA1B23-82AC-1C42-8201-2249D872EF7E}"/>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5" name="页脚占位符 4">
            <a:extLst>
              <a:ext uri="{FF2B5EF4-FFF2-40B4-BE49-F238E27FC236}">
                <a16:creationId xmlns:a16="http://schemas.microsoft.com/office/drawing/2014/main" id="{4351A614-A01D-1C48-8621-BA1F372C483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4C0288-7E54-5443-918B-5CF4BD60A54F}"/>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244578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DC94D-2C79-C74F-B2B0-F1239EAF350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0696679-F99D-394F-82DC-80B1A4C2A82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69BD275-6319-E243-8F04-6725C15A57E9}"/>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5" name="页脚占位符 4">
            <a:extLst>
              <a:ext uri="{FF2B5EF4-FFF2-40B4-BE49-F238E27FC236}">
                <a16:creationId xmlns:a16="http://schemas.microsoft.com/office/drawing/2014/main" id="{4A42E2DD-A63C-9649-A630-95F8D3ACC9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C31F870-BCEF-D144-86CA-0733B8A79D86}"/>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128761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ED6811-8859-2E49-90ED-4C23C852470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1CA475C-5D80-444F-B632-F034085CD44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9FCB410-998B-A741-800C-6DD3100FA970}"/>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5" name="页脚占位符 4">
            <a:extLst>
              <a:ext uri="{FF2B5EF4-FFF2-40B4-BE49-F238E27FC236}">
                <a16:creationId xmlns:a16="http://schemas.microsoft.com/office/drawing/2014/main" id="{92FDD015-01DF-434E-8381-D7A8E84D4E3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F5AF347-1A2E-5449-9848-ED0B81BE098C}"/>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2559796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E233C-19E6-EF49-9F22-C180D0E9EB1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E3B9119-B815-7342-A292-9262F3AACD6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A38E79-542B-F44C-8FC9-60E99558B2C4}"/>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5" name="页脚占位符 4">
            <a:extLst>
              <a:ext uri="{FF2B5EF4-FFF2-40B4-BE49-F238E27FC236}">
                <a16:creationId xmlns:a16="http://schemas.microsoft.com/office/drawing/2014/main" id="{EFCF5F08-2C3C-154B-8856-B761622D400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64FF5FF-A8E3-4645-A50F-CD09C831B077}"/>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2473643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8D1B1-2282-5F45-8A67-68BD02C65B9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608BE8-6384-F04F-8FBB-E1EF38D666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5786EAC-F77E-6F40-B9BF-9551E82DF646}"/>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5" name="页脚占位符 4">
            <a:extLst>
              <a:ext uri="{FF2B5EF4-FFF2-40B4-BE49-F238E27FC236}">
                <a16:creationId xmlns:a16="http://schemas.microsoft.com/office/drawing/2014/main" id="{296A7FBE-F14F-E043-BF2D-82E18CC30FF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88C87E9-F38E-FB49-9950-67D03E7CB8F4}"/>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300604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61502-7842-734A-9206-5E907DF4858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4596B95-5173-DD42-9678-B9992527EE3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E5CB217-C08E-824C-B465-85BC16A2EA8F}"/>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63A4F77-A54B-1D4D-9D8F-F73BB0B0C109}"/>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6" name="页脚占位符 5">
            <a:extLst>
              <a:ext uri="{FF2B5EF4-FFF2-40B4-BE49-F238E27FC236}">
                <a16:creationId xmlns:a16="http://schemas.microsoft.com/office/drawing/2014/main" id="{6F0C998E-627C-8946-8640-330FBE2AF07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92A1056-15F9-694B-AB23-D6269A9F8986}"/>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3138702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44705-2DDF-B443-AD57-3699071988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C24A0F1-06B4-A54F-9F77-83F3947A1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889450C4-BC6F-E445-A692-E7BD0C6886B9}"/>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C565736-08DA-2243-AA8A-E6D9FD7E6B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7E01292-8B44-D048-AC6B-BD256BC22BB7}"/>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40462D3-EEC7-7D4B-AB34-63192165FEFA}"/>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8" name="页脚占位符 7">
            <a:extLst>
              <a:ext uri="{FF2B5EF4-FFF2-40B4-BE49-F238E27FC236}">
                <a16:creationId xmlns:a16="http://schemas.microsoft.com/office/drawing/2014/main" id="{66CDB510-7FB2-2E48-9A7A-AC2F8823ABA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58111D3-738D-C844-BD92-ACC5D758CAA1}"/>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168890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7A03D-AB90-9847-B0B6-DE08A90257B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46FDDEE-E8C7-ED47-B84D-84B18AD5E4A4}"/>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4" name="页脚占位符 3">
            <a:extLst>
              <a:ext uri="{FF2B5EF4-FFF2-40B4-BE49-F238E27FC236}">
                <a16:creationId xmlns:a16="http://schemas.microsoft.com/office/drawing/2014/main" id="{11638310-ECA4-6A4E-90F9-3BD9D8F4B11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4105CEB-3E6F-934E-B797-37F87205D39E}"/>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3410789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B5DD33-13AC-CC4E-8067-0C40C7182910}"/>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3" name="页脚占位符 2">
            <a:extLst>
              <a:ext uri="{FF2B5EF4-FFF2-40B4-BE49-F238E27FC236}">
                <a16:creationId xmlns:a16="http://schemas.microsoft.com/office/drawing/2014/main" id="{55C3F11A-3F5F-4849-A80E-3A6278E2DFEC}"/>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ACBC51C-7134-DF4B-A003-1D65272B2077}"/>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291449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5EEC-D8D5-B84A-84B0-7F1DCFD3ECD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8BC4D34-7E44-6848-B629-79A07A4BC1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1F6E952-2669-3345-B6B7-302255CD2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AFC2CBB-C61E-8146-BF78-9F70A9F67FE8}"/>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6" name="页脚占位符 5">
            <a:extLst>
              <a:ext uri="{FF2B5EF4-FFF2-40B4-BE49-F238E27FC236}">
                <a16:creationId xmlns:a16="http://schemas.microsoft.com/office/drawing/2014/main" id="{491C3F35-DC61-DE4A-8EFB-41184CC0FA2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F043DFA-00DE-9945-BE96-A870F0CD60A0}"/>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223825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ADB34-4161-1D44-AD9F-FA717ECB69F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DD6CE41E-4858-0A44-AA49-F0CB0C1BED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5F35377-9299-914D-9202-D43DCE897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6C0815F-4D7B-6849-A2D8-AAAD2D0689E2}"/>
              </a:ext>
            </a:extLst>
          </p:cNvPr>
          <p:cNvSpPr>
            <a:spLocks noGrp="1"/>
          </p:cNvSpPr>
          <p:nvPr>
            <p:ph type="dt" sz="half" idx="10"/>
          </p:nvPr>
        </p:nvSpPr>
        <p:spPr/>
        <p:txBody>
          <a:bodyPr/>
          <a:lstStyle/>
          <a:p>
            <a:fld id="{0169098C-B1A9-CE4A-885E-FD44B9F5652C}" type="datetimeFigureOut">
              <a:rPr kumimoji="1" lang="zh-CN" altLang="en-US" smtClean="0"/>
              <a:t>2020/6/19</a:t>
            </a:fld>
            <a:endParaRPr kumimoji="1" lang="zh-CN" altLang="en-US"/>
          </a:p>
        </p:txBody>
      </p:sp>
      <p:sp>
        <p:nvSpPr>
          <p:cNvPr id="6" name="页脚占位符 5">
            <a:extLst>
              <a:ext uri="{FF2B5EF4-FFF2-40B4-BE49-F238E27FC236}">
                <a16:creationId xmlns:a16="http://schemas.microsoft.com/office/drawing/2014/main" id="{1E30D686-A2D2-2B41-B3B3-13FF82E3E09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5B5D5BC-409E-3845-8C3E-8A2B29E79174}"/>
              </a:ext>
            </a:extLst>
          </p:cNvPr>
          <p:cNvSpPr>
            <a:spLocks noGrp="1"/>
          </p:cNvSpPr>
          <p:nvPr>
            <p:ph type="sldNum" sz="quarter" idx="12"/>
          </p:nvPr>
        </p:nvSpPr>
        <p:spPr/>
        <p:txBody>
          <a:body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346142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62C401-80F1-E545-856E-DA9A3AE098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A286D12-A5B6-2648-8506-E4156B4B47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179E0B-78F5-5648-BE2E-16E1529CE4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098C-B1A9-CE4A-885E-FD44B9F5652C}" type="datetimeFigureOut">
              <a:rPr kumimoji="1" lang="zh-CN" altLang="en-US" smtClean="0"/>
              <a:t>2020/6/19</a:t>
            </a:fld>
            <a:endParaRPr kumimoji="1" lang="zh-CN" altLang="en-US"/>
          </a:p>
        </p:txBody>
      </p:sp>
      <p:sp>
        <p:nvSpPr>
          <p:cNvPr id="5" name="页脚占位符 4">
            <a:extLst>
              <a:ext uri="{FF2B5EF4-FFF2-40B4-BE49-F238E27FC236}">
                <a16:creationId xmlns:a16="http://schemas.microsoft.com/office/drawing/2014/main" id="{17BB6BBB-5AB3-8841-A6FB-625F90758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A05D9FA-A878-8A48-A25F-2008DF6FE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3FB09-1098-564D-B795-A82B76F025FD}" type="slidenum">
              <a:rPr kumimoji="1" lang="zh-CN" altLang="en-US" smtClean="0"/>
              <a:t>‹#›</a:t>
            </a:fld>
            <a:endParaRPr kumimoji="1" lang="zh-CN" altLang="en-US"/>
          </a:p>
        </p:txBody>
      </p:sp>
    </p:spTree>
    <p:extLst>
      <p:ext uri="{BB962C8B-B14F-4D97-AF65-F5344CB8AC3E}">
        <p14:creationId xmlns:p14="http://schemas.microsoft.com/office/powerpoint/2010/main" val="1337584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microdata.sozdat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CC2E00F-E021-D94F-BA08-4B5BC4F9D8D0}"/>
              </a:ext>
            </a:extLst>
          </p:cNvPr>
          <p:cNvPicPr>
            <a:picLocks noChangeAspect="1"/>
          </p:cNvPicPr>
          <p:nvPr/>
        </p:nvPicPr>
        <p:blipFill>
          <a:blip r:embed="rId2">
            <a:alphaModFix amt="85000"/>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7200"/>
                    </a14:imgEffect>
                    <a14:imgEffect>
                      <a14:saturation sat="400000"/>
                    </a14:imgEffect>
                  </a14:imgLayer>
                </a14:imgProps>
              </a:ext>
            </a:extLst>
          </a:blip>
          <a:stretch>
            <a:fillRect/>
          </a:stretch>
        </p:blipFill>
        <p:spPr>
          <a:xfrm>
            <a:off x="0" y="0"/>
            <a:ext cx="12192000" cy="5082379"/>
          </a:xfrm>
          <a:prstGeom prst="rect">
            <a:avLst/>
          </a:prstGeom>
        </p:spPr>
      </p:pic>
      <p:sp>
        <p:nvSpPr>
          <p:cNvPr id="4" name="文本框 3">
            <a:extLst>
              <a:ext uri="{FF2B5EF4-FFF2-40B4-BE49-F238E27FC236}">
                <a16:creationId xmlns:a16="http://schemas.microsoft.com/office/drawing/2014/main" id="{F00CCC0C-A59F-CD4D-ACB7-39B14E947773}"/>
              </a:ext>
            </a:extLst>
          </p:cNvPr>
          <p:cNvSpPr txBox="1"/>
          <p:nvPr/>
        </p:nvSpPr>
        <p:spPr>
          <a:xfrm>
            <a:off x="117566" y="5368833"/>
            <a:ext cx="10332720"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中国工业企业市场进入退出行为</a:t>
            </a:r>
            <a:r>
              <a:rPr kumimoji="1" lang="en-US" altLang="zh-CN" sz="2400" dirty="0">
                <a:latin typeface="SimHei" panose="02010609060101010101" pitchFamily="49" charset="-122"/>
                <a:ea typeface="SimHei" panose="02010609060101010101" pitchFamily="49" charset="-122"/>
              </a:rPr>
              <a:t>–</a:t>
            </a:r>
            <a:r>
              <a:rPr kumimoji="1" lang="zh-CN" altLang="en-US" sz="2400" dirty="0">
                <a:latin typeface="SimHei" panose="02010609060101010101" pitchFamily="49" charset="-122"/>
                <a:ea typeface="SimHei" panose="02010609060101010101" pitchFamily="49" charset="-122"/>
              </a:rPr>
              <a:t> 基于</a:t>
            </a:r>
            <a:r>
              <a:rPr kumimoji="1" lang="en-US" altLang="zh-CN" sz="2400" dirty="0">
                <a:latin typeface="SimHei" panose="02010609060101010101" pitchFamily="49" charset="-122"/>
                <a:ea typeface="SimHei" panose="02010609060101010101" pitchFamily="49" charset="-122"/>
              </a:rPr>
              <a:t>TFP</a:t>
            </a:r>
            <a:r>
              <a:rPr kumimoji="1" lang="zh-CN" altLang="en-US" sz="2400" dirty="0">
                <a:latin typeface="SimHei" panose="02010609060101010101" pitchFamily="49" charset="-122"/>
                <a:ea typeface="SimHei" panose="02010609060101010101" pitchFamily="49" charset="-122"/>
              </a:rPr>
              <a:t>与进入沉没成本的研究</a:t>
            </a:r>
          </a:p>
        </p:txBody>
      </p:sp>
      <p:sp>
        <p:nvSpPr>
          <p:cNvPr id="5" name="文本框 4">
            <a:extLst>
              <a:ext uri="{FF2B5EF4-FFF2-40B4-BE49-F238E27FC236}">
                <a16:creationId xmlns:a16="http://schemas.microsoft.com/office/drawing/2014/main" id="{EBA0CA5F-8863-6E4B-BBB4-447845ED802B}"/>
              </a:ext>
            </a:extLst>
          </p:cNvPr>
          <p:cNvSpPr txBox="1"/>
          <p:nvPr/>
        </p:nvSpPr>
        <p:spPr>
          <a:xfrm>
            <a:off x="117566" y="5916897"/>
            <a:ext cx="5506636" cy="400110"/>
          </a:xfrm>
          <a:prstGeom prst="rect">
            <a:avLst/>
          </a:prstGeom>
          <a:noFill/>
        </p:spPr>
        <p:txBody>
          <a:bodyPr wrap="none" rtlCol="0">
            <a:spAutoFit/>
          </a:bodyPr>
          <a:lstStyle/>
          <a:p>
            <a:r>
              <a:rPr kumimoji="1" lang="zh-CN" altLang="en-US" sz="2000" dirty="0">
                <a:latin typeface="Songti SC" panose="02010600040101010101" pitchFamily="2" charset="-122"/>
                <a:ea typeface="Songti SC" panose="02010600040101010101" pitchFamily="2" charset="-122"/>
              </a:rPr>
              <a:t>产业分析第三小组：王宇 董博文 毛思文 王俊杰</a:t>
            </a:r>
          </a:p>
        </p:txBody>
      </p:sp>
    </p:spTree>
    <p:extLst>
      <p:ext uri="{BB962C8B-B14F-4D97-AF65-F5344CB8AC3E}">
        <p14:creationId xmlns:p14="http://schemas.microsoft.com/office/powerpoint/2010/main" val="81355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7A7BB9C-A6BA-4040-8893-D64A450659B8}"/>
              </a:ext>
            </a:extLst>
          </p:cNvPr>
          <p:cNvSpPr/>
          <p:nvPr/>
        </p:nvSpPr>
        <p:spPr>
          <a:xfrm>
            <a:off x="239486" y="594359"/>
            <a:ext cx="6096000" cy="4847481"/>
          </a:xfrm>
          <a:prstGeom prst="rect">
            <a:avLst/>
          </a:prstGeom>
        </p:spPr>
        <p:txBody>
          <a:bodyPr>
            <a:spAutoFit/>
          </a:bodyPr>
          <a:lstStyle/>
          <a:p>
            <a:pPr>
              <a:spcAft>
                <a:spcPts val="1800"/>
              </a:spcAft>
            </a:pP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3.1.1</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研究构造变量</a:t>
            </a:r>
            <a:endPar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t>(1) </a:t>
            </a:r>
            <a:r>
              <a:rPr lang="zh-CN" altLang="en-US" b="1" dirty="0"/>
              <a:t>行业进入</a:t>
            </a:r>
            <a:r>
              <a:rPr lang="zh-CN" altLang="zh-CN" b="1" dirty="0"/>
              <a:t>沉没成本</a:t>
            </a:r>
            <a:r>
              <a:rPr lang="en-US" altLang="zh-CN" b="1" dirty="0"/>
              <a:t> (Sutton, 1991)</a:t>
            </a:r>
          </a:p>
          <a:p>
            <a:r>
              <a:rPr lang="en-US" altLang="zh-CN" b="1" dirty="0"/>
              <a:t>	</a:t>
            </a:r>
          </a:p>
          <a:p>
            <a:endParaRPr lang="en-US" altLang="zh-CN" b="1" dirty="0"/>
          </a:p>
          <a:p>
            <a:endParaRPr lang="en-US" altLang="zh-CN" b="1" dirty="0"/>
          </a:p>
          <a:p>
            <a:endParaRPr lang="en-US" altLang="zh-CN" b="1" dirty="0"/>
          </a:p>
          <a:p>
            <a:endParaRPr lang="en-US" altLang="zh-CN" b="1" dirty="0"/>
          </a:p>
          <a:p>
            <a:endParaRPr lang="en-US" altLang="zh-CN" b="1" dirty="0"/>
          </a:p>
          <a:p>
            <a:r>
              <a:rPr lang="en-US" altLang="zh-CN" dirty="0"/>
              <a:t>(2)</a:t>
            </a:r>
            <a:r>
              <a:rPr lang="en-US" altLang="zh-CN" b="1" dirty="0"/>
              <a:t> </a:t>
            </a:r>
            <a:r>
              <a:rPr lang="zh-CN" altLang="en-US" b="1" dirty="0"/>
              <a:t>行业进入率（</a:t>
            </a:r>
            <a:r>
              <a:rPr lang="en-US" altLang="zh-CN" b="1" dirty="0"/>
              <a:t>entry</a:t>
            </a:r>
            <a:r>
              <a:rPr lang="zh-CN" altLang="en-US" b="1" dirty="0"/>
              <a:t> </a:t>
            </a:r>
            <a:r>
              <a:rPr lang="en-US" altLang="zh-CN" b="1" dirty="0"/>
              <a:t>rate</a:t>
            </a:r>
            <a:r>
              <a:rPr lang="zh-CN" altLang="en-US" b="1" dirty="0"/>
              <a:t>）</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en-US" altLang="zh-CN" dirty="0"/>
              <a:t>(3)</a:t>
            </a:r>
            <a:r>
              <a:rPr lang="zh-CN" altLang="en-US" b="1" dirty="0"/>
              <a:t>行业退出率（</a:t>
            </a:r>
            <a:r>
              <a:rPr lang="en-US" altLang="zh-CN" b="1" dirty="0"/>
              <a:t>exit</a:t>
            </a:r>
            <a:r>
              <a:rPr lang="zh-CN" altLang="en-US" b="1" dirty="0"/>
              <a:t> </a:t>
            </a:r>
            <a:r>
              <a:rPr lang="en-US" altLang="zh-CN" b="1" dirty="0"/>
              <a:t>rate</a:t>
            </a:r>
            <a:r>
              <a:rPr lang="zh-CN" altLang="en-US" b="1" dirty="0"/>
              <a:t>）</a:t>
            </a:r>
            <a:endParaRPr lang="zh-CN"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25E212B-6DF2-F143-B324-8841BB7775F0}"/>
                  </a:ext>
                </a:extLst>
              </p:cNvPr>
              <p:cNvSpPr/>
              <p:nvPr/>
            </p:nvSpPr>
            <p:spPr>
              <a:xfrm>
                <a:off x="3048000" y="5060958"/>
                <a:ext cx="6096000" cy="1354602"/>
              </a:xfrm>
              <a:prstGeom prst="rect">
                <a:avLst/>
              </a:prstGeom>
            </p:spPr>
            <p:txBody>
              <a:bodyPr>
                <a:spAutoFit/>
              </a:bodyPr>
              <a:lstStyle/>
              <a:p>
                <a:pPr algn="ctr"/>
                <a:r>
                  <a:rPr lang="en-US" altLang="zh-CN" sz="2000" dirty="0">
                    <a:latin typeface="Times New Roman" panose="02020603050405020304" pitchFamily="18" charset="0"/>
                    <a:cs typeface="Times New Roman" panose="02020603050405020304" pitchFamily="18" charset="0"/>
                  </a:rPr>
                  <a:t> </a:t>
                </a:r>
                <a:endParaRPr lang="zh-CN" altLang="zh-CN" sz="20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zh-CN" altLang="zh-CN" sz="2000">
                          <a:latin typeface="Cambria Math" panose="02040503050406030204" pitchFamily="18" charset="0"/>
                        </a:rPr>
                        <m:t>行业退出率</m:t>
                      </m:r>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zh-CN" altLang="en-US" sz="2000" i="1">
                              <a:latin typeface="Cambria Math" panose="02040503050406030204" pitchFamily="18" charset="0"/>
                            </a:rPr>
                            <m:t>本年退出市场</m:t>
                          </m:r>
                          <m:r>
                            <a:rPr lang="zh-CN" altLang="zh-CN" sz="2000">
                              <a:latin typeface="Cambria Math" panose="02040503050406030204" pitchFamily="18" charset="0"/>
                            </a:rPr>
                            <m:t>企业数</m:t>
                          </m:r>
                        </m:num>
                        <m:den>
                          <m:r>
                            <a:rPr lang="zh-CN" altLang="zh-CN" sz="2000">
                              <a:latin typeface="Cambria Math" panose="02040503050406030204" pitchFamily="18" charset="0"/>
                            </a:rPr>
                            <m:t>本年企业总数</m:t>
                          </m:r>
                          <m:r>
                            <a:rPr lang="zh-CN" altLang="en-US" sz="2000" i="1">
                              <a:latin typeface="Cambria Math" panose="02040503050406030204" pitchFamily="18" charset="0"/>
                            </a:rPr>
                            <m:t>平均</m:t>
                          </m:r>
                        </m:den>
                      </m:f>
                    </m:oMath>
                  </m:oMathPara>
                </a14:m>
                <a:endParaRPr lang="zh-CN" altLang="zh-CN" sz="2000" dirty="0">
                  <a:latin typeface="Times New Roman" panose="02020603050405020304" pitchFamily="18" charset="0"/>
                  <a:cs typeface="Times New Roman" panose="02020603050405020304" pitchFamily="18" charset="0"/>
                </a:endParaRPr>
              </a:p>
              <a:p>
                <a:pPr algn="ct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B25E212B-6DF2-F143-B324-8841BB7775F0}"/>
                  </a:ext>
                </a:extLst>
              </p:cNvPr>
              <p:cNvSpPr>
                <a:spLocks noRot="1" noChangeAspect="1" noMove="1" noResize="1" noEditPoints="1" noAdjustHandles="1" noChangeArrowheads="1" noChangeShapeType="1" noTextEdit="1"/>
              </p:cNvSpPr>
              <p:nvPr/>
            </p:nvSpPr>
            <p:spPr>
              <a:xfrm>
                <a:off x="3048000" y="5060958"/>
                <a:ext cx="6096000" cy="135460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D7DA45E-2E43-3C4D-BA4E-FDB7B6B8E9E7}"/>
                  </a:ext>
                </a:extLst>
              </p:cNvPr>
              <p:cNvSpPr/>
              <p:nvPr/>
            </p:nvSpPr>
            <p:spPr>
              <a:xfrm>
                <a:off x="2020389" y="1660412"/>
                <a:ext cx="8630194" cy="122931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zh-CN" smtClean="0">
                          <a:latin typeface="Cambria Math" panose="02040503050406030204" pitchFamily="18" charset="0"/>
                        </a:rPr>
                        <m:t>沉没成本</m:t>
                      </m:r>
                      <m:r>
                        <a:rPr lang="en-US" altLang="zh-CN">
                          <a:latin typeface="Cambria Math" panose="02040503050406030204" pitchFamily="18" charset="0"/>
                        </a:rPr>
                        <m:t>=</m:t>
                      </m:r>
                      <m:r>
                        <a:rPr lang="zh-CN" altLang="zh-CN">
                          <a:latin typeface="Cambria Math" panose="02040503050406030204" pitchFamily="18" charset="0"/>
                        </a:rPr>
                        <m:t>最小经济规模</m:t>
                      </m:r>
                      <m:r>
                        <a:rPr lang="zh-CN" altLang="zh-CN">
                          <a:latin typeface="Cambria Math" panose="02040503050406030204" pitchFamily="18" charset="0"/>
                        </a:rPr>
                        <m:t> ×</m:t>
                      </m:r>
                      <m:r>
                        <m:rPr>
                          <m:sty m:val="p"/>
                        </m:rPr>
                        <a:rPr lang="en-US" altLang="zh-CN">
                          <a:latin typeface="Cambria Math" panose="02040503050406030204" pitchFamily="18" charset="0"/>
                        </a:rPr>
                        <m:t>Capital</m:t>
                      </m:r>
                      <m:r>
                        <a:rPr lang="en-US" altLang="zh-CN">
                          <a:latin typeface="Cambria Math" panose="02040503050406030204" pitchFamily="18" charset="0"/>
                        </a:rPr>
                        <m:t> </m:t>
                      </m:r>
                      <m:r>
                        <m:rPr>
                          <m:sty m:val="p"/>
                        </m:rPr>
                        <a:rPr lang="en-US" altLang="zh-CN">
                          <a:latin typeface="Cambria Math" panose="02040503050406030204" pitchFamily="18" charset="0"/>
                        </a:rPr>
                        <m:t>Sales</m:t>
                      </m:r>
                      <m:r>
                        <a:rPr lang="en-US" altLang="zh-CN">
                          <a:latin typeface="Cambria Math" panose="02040503050406030204" pitchFamily="18" charset="0"/>
                        </a:rPr>
                        <m:t> </m:t>
                      </m:r>
                      <m:r>
                        <m:rPr>
                          <m:sty m:val="p"/>
                        </m:rPr>
                        <a:rPr lang="en-US" altLang="zh-CN">
                          <a:latin typeface="Cambria Math" panose="02040503050406030204" pitchFamily="18" charset="0"/>
                        </a:rPr>
                        <m:t>ratio</m:t>
                      </m:r>
                    </m:oMath>
                  </m:oMathPara>
                </a14:m>
                <a:endParaRPr lang="en-US" altLang="zh-CN"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r>
                        <a:rPr lang="zh-CN" altLang="zh-CN">
                          <a:latin typeface="Cambria Math" panose="02040503050406030204" pitchFamily="18" charset="0"/>
                        </a:rPr>
                        <m:t>最小经济规模：行业内各厂商市场份</m:t>
                      </m:r>
                      <m:r>
                        <a:rPr lang="zh-CN" altLang="en-US" i="1" smtClean="0">
                          <a:latin typeface="Cambria Math" panose="02040503050406030204" pitchFamily="18" charset="0"/>
                        </a:rPr>
                        <m:t>额</m:t>
                      </m:r>
                      <m:d>
                        <m:dPr>
                          <m:begChr m:val="（"/>
                          <m:endChr m:val="）"/>
                          <m:ctrlPr>
                            <a:rPr lang="zh-CN" altLang="zh-CN" i="1">
                              <a:latin typeface="Cambria Math" panose="02040503050406030204" pitchFamily="18" charset="0"/>
                            </a:rPr>
                          </m:ctrlPr>
                        </m:dPr>
                        <m:e>
                          <m:r>
                            <a:rPr lang="zh-CN" altLang="zh-CN">
                              <a:latin typeface="Cambria Math" panose="02040503050406030204" pitchFamily="18" charset="0"/>
                            </a:rPr>
                            <m:t>用主营业务收入衡量</m:t>
                          </m:r>
                        </m:e>
                      </m:d>
                      <m:r>
                        <a:rPr lang="zh-CN" altLang="zh-CN">
                          <a:latin typeface="Cambria Math" panose="02040503050406030204" pitchFamily="18" charset="0"/>
                        </a:rPr>
                        <m:t>的中位数</m:t>
                      </m:r>
                    </m:oMath>
                    <m:oMath xmlns:m="http://schemas.openxmlformats.org/officeDocument/2006/math">
                      <m:r>
                        <m:rPr>
                          <m:sty m:val="p"/>
                        </m:rPr>
                        <a:rPr lang="en-US" altLang="zh-CN">
                          <a:latin typeface="Cambria Math" panose="02040503050406030204" pitchFamily="18" charset="0"/>
                        </a:rPr>
                        <m:t>Capital</m:t>
                      </m:r>
                      <m:r>
                        <a:rPr lang="en-US" altLang="zh-CN">
                          <a:latin typeface="Cambria Math" panose="02040503050406030204" pitchFamily="18" charset="0"/>
                        </a:rPr>
                        <m:t> </m:t>
                      </m:r>
                      <m:r>
                        <m:rPr>
                          <m:sty m:val="p"/>
                        </m:rPr>
                        <a:rPr lang="en-US" altLang="zh-CN">
                          <a:latin typeface="Cambria Math" panose="02040503050406030204" pitchFamily="18" charset="0"/>
                        </a:rPr>
                        <m:t>Sales</m:t>
                      </m:r>
                      <m:r>
                        <a:rPr lang="en-US" altLang="zh-CN">
                          <a:latin typeface="Cambria Math" panose="02040503050406030204" pitchFamily="18" charset="0"/>
                        </a:rPr>
                        <m:t> </m:t>
                      </m:r>
                      <m:r>
                        <m:rPr>
                          <m:sty m:val="p"/>
                        </m:rPr>
                        <a:rPr lang="en-US" altLang="zh-CN">
                          <a:latin typeface="Cambria Math" panose="02040503050406030204" pitchFamily="18" charset="0"/>
                        </a:rPr>
                        <m:t>ratio</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总固定资产净值余额</m:t>
                          </m:r>
                        </m:num>
                        <m:den>
                          <m:r>
                            <a:rPr lang="zh-CN" altLang="zh-CN">
                              <a:latin typeface="Cambria Math" panose="02040503050406030204" pitchFamily="18" charset="0"/>
                            </a:rPr>
                            <m:t>总销售产值</m:t>
                          </m:r>
                        </m:den>
                      </m:f>
                    </m:oMath>
                  </m:oMathPara>
                </a14:m>
                <a:endParaRPr kumimoji="1" lang="en-US" altLang="zh-CN" dirty="0">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AD7DA45E-2E43-3C4D-BA4E-FDB7B6B8E9E7}"/>
                  </a:ext>
                </a:extLst>
              </p:cNvPr>
              <p:cNvSpPr>
                <a:spLocks noRot="1" noChangeAspect="1" noMove="1" noResize="1" noEditPoints="1" noAdjustHandles="1" noChangeArrowheads="1" noChangeShapeType="1" noTextEdit="1"/>
              </p:cNvSpPr>
              <p:nvPr/>
            </p:nvSpPr>
            <p:spPr>
              <a:xfrm>
                <a:off x="2020389" y="1660412"/>
                <a:ext cx="8630194" cy="1229311"/>
              </a:xfrm>
              <a:prstGeom prst="rect">
                <a:avLst/>
              </a:prstGeom>
              <a:blipFill>
                <a:blip r:embed="rId3"/>
                <a:stretch>
                  <a:fillRect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F146E33-7362-CB42-BA76-DA182C71600F}"/>
                  </a:ext>
                </a:extLst>
              </p:cNvPr>
              <p:cNvSpPr/>
              <p:nvPr/>
            </p:nvSpPr>
            <p:spPr>
              <a:xfrm>
                <a:off x="4323721" y="3658500"/>
                <a:ext cx="3544560" cy="6846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zh-CN" altLang="zh-CN">
                          <a:latin typeface="Cambria Math" panose="02040503050406030204" pitchFamily="18" charset="0"/>
                        </a:rPr>
                        <m:t>行业进入率</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zh-CN" altLang="en-US" i="1">
                              <a:latin typeface="Cambria Math" panose="02040503050406030204" pitchFamily="18" charset="0"/>
                            </a:rPr>
                            <m:t>本年</m:t>
                          </m:r>
                          <m:r>
                            <a:rPr lang="zh-CN" altLang="zh-CN">
                              <a:latin typeface="Cambria Math" panose="02040503050406030204" pitchFamily="18" charset="0"/>
                            </a:rPr>
                            <m:t>新进入企业数</m:t>
                          </m:r>
                        </m:num>
                        <m:den>
                          <m:r>
                            <a:rPr lang="zh-CN" altLang="zh-CN">
                              <a:latin typeface="Cambria Math" panose="02040503050406030204" pitchFamily="18" charset="0"/>
                            </a:rPr>
                            <m:t>本年企业总数</m:t>
                          </m:r>
                          <m:r>
                            <a:rPr lang="zh-CN" altLang="en-US" i="1">
                              <a:latin typeface="Cambria Math" panose="02040503050406030204" pitchFamily="18" charset="0"/>
                            </a:rPr>
                            <m:t>平均</m:t>
                          </m:r>
                        </m:den>
                      </m:f>
                    </m:oMath>
                  </m:oMathPara>
                </a14:m>
                <a:endParaRPr lang="zh-CN" altLang="zh-CN"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9F146E33-7362-CB42-BA76-DA182C71600F}"/>
                  </a:ext>
                </a:extLst>
              </p:cNvPr>
              <p:cNvSpPr>
                <a:spLocks noRot="1" noChangeAspect="1" noMove="1" noResize="1" noEditPoints="1" noAdjustHandles="1" noChangeArrowheads="1" noChangeShapeType="1" noTextEdit="1"/>
              </p:cNvSpPr>
              <p:nvPr/>
            </p:nvSpPr>
            <p:spPr>
              <a:xfrm>
                <a:off x="4323721" y="3658500"/>
                <a:ext cx="3544560" cy="684675"/>
              </a:xfrm>
              <a:prstGeom prst="rect">
                <a:avLst/>
              </a:prstGeom>
              <a:blipFill>
                <a:blip r:embed="rId4"/>
                <a:stretch>
                  <a:fillRect b="-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466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538340A-62FC-8641-8260-7F80FA68F290}"/>
              </a:ext>
            </a:extLst>
          </p:cNvPr>
          <p:cNvPicPr>
            <a:picLocks noChangeAspect="1"/>
          </p:cNvPicPr>
          <p:nvPr/>
        </p:nvPicPr>
        <p:blipFill>
          <a:blip r:embed="rId3"/>
          <a:stretch>
            <a:fillRect/>
          </a:stretch>
        </p:blipFill>
        <p:spPr>
          <a:xfrm>
            <a:off x="195744" y="1524811"/>
            <a:ext cx="3674004" cy="2670661"/>
          </a:xfrm>
          <a:prstGeom prst="rect">
            <a:avLst/>
          </a:prstGeom>
        </p:spPr>
      </p:pic>
      <p:pic>
        <p:nvPicPr>
          <p:cNvPr id="3" name="图片 2">
            <a:extLst>
              <a:ext uri="{FF2B5EF4-FFF2-40B4-BE49-F238E27FC236}">
                <a16:creationId xmlns:a16="http://schemas.microsoft.com/office/drawing/2014/main" id="{4D64E388-9AF0-FD46-AAEC-E93F0CD8695C}"/>
              </a:ext>
            </a:extLst>
          </p:cNvPr>
          <p:cNvPicPr>
            <a:picLocks noChangeAspect="1"/>
          </p:cNvPicPr>
          <p:nvPr/>
        </p:nvPicPr>
        <p:blipFill>
          <a:blip r:embed="rId4"/>
          <a:stretch>
            <a:fillRect/>
          </a:stretch>
        </p:blipFill>
        <p:spPr>
          <a:xfrm>
            <a:off x="4063633" y="1524811"/>
            <a:ext cx="3674004" cy="2670661"/>
          </a:xfrm>
          <a:prstGeom prst="rect">
            <a:avLst/>
          </a:prstGeom>
        </p:spPr>
      </p:pic>
      <p:sp>
        <p:nvSpPr>
          <p:cNvPr id="4" name="矩形 3">
            <a:extLst>
              <a:ext uri="{FF2B5EF4-FFF2-40B4-BE49-F238E27FC236}">
                <a16:creationId xmlns:a16="http://schemas.microsoft.com/office/drawing/2014/main" id="{66AADBB0-F2D7-F94F-B83E-7B1BE9A0D630}"/>
              </a:ext>
            </a:extLst>
          </p:cNvPr>
          <p:cNvSpPr/>
          <p:nvPr/>
        </p:nvSpPr>
        <p:spPr>
          <a:xfrm>
            <a:off x="335791" y="668635"/>
            <a:ext cx="3647152" cy="461665"/>
          </a:xfrm>
          <a:prstGeom prst="rect">
            <a:avLst/>
          </a:prstGeom>
        </p:spPr>
        <p:txBody>
          <a:bodyPr wrap="none">
            <a:spAutoFit/>
          </a:bodyPr>
          <a:lstStyle/>
          <a:p>
            <a:pPr>
              <a:spcAft>
                <a:spcPts val="1800"/>
              </a:spcAft>
            </a:pP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3.1.1</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研究构造变量 </a:t>
            </a: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分布</a:t>
            </a:r>
            <a:endPar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D528C134-783D-6A4F-AA43-11AE7E7633A9}"/>
              </a:ext>
            </a:extLst>
          </p:cNvPr>
          <p:cNvSpPr txBox="1"/>
          <p:nvPr/>
        </p:nvSpPr>
        <p:spPr>
          <a:xfrm>
            <a:off x="335791" y="4300145"/>
            <a:ext cx="2961067"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Graph3.1.1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企业退出率分布</a:t>
            </a:r>
          </a:p>
        </p:txBody>
      </p:sp>
      <p:sp>
        <p:nvSpPr>
          <p:cNvPr id="6" name="文本框 5">
            <a:extLst>
              <a:ext uri="{FF2B5EF4-FFF2-40B4-BE49-F238E27FC236}">
                <a16:creationId xmlns:a16="http://schemas.microsoft.com/office/drawing/2014/main" id="{AF49D5FA-198D-A14F-B917-1304627B1D69}"/>
              </a:ext>
            </a:extLst>
          </p:cNvPr>
          <p:cNvSpPr txBox="1"/>
          <p:nvPr/>
        </p:nvSpPr>
        <p:spPr>
          <a:xfrm>
            <a:off x="4333539" y="4300145"/>
            <a:ext cx="2961067"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Graph3.1.2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企业进入率分布</a:t>
            </a:r>
          </a:p>
        </p:txBody>
      </p:sp>
      <p:sp>
        <p:nvSpPr>
          <p:cNvPr id="10" name="文本框 9">
            <a:extLst>
              <a:ext uri="{FF2B5EF4-FFF2-40B4-BE49-F238E27FC236}">
                <a16:creationId xmlns:a16="http://schemas.microsoft.com/office/drawing/2014/main" id="{345F204F-C857-5249-B8A0-D586F11B0B99}"/>
              </a:ext>
            </a:extLst>
          </p:cNvPr>
          <p:cNvSpPr txBox="1"/>
          <p:nvPr/>
        </p:nvSpPr>
        <p:spPr>
          <a:xfrm>
            <a:off x="8475633" y="4318655"/>
            <a:ext cx="3127779"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Graph3.1.3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进入沉没成本分布</a:t>
            </a:r>
          </a:p>
        </p:txBody>
      </p:sp>
      <p:pic>
        <p:nvPicPr>
          <p:cNvPr id="12" name="图片 11">
            <a:extLst>
              <a:ext uri="{FF2B5EF4-FFF2-40B4-BE49-F238E27FC236}">
                <a16:creationId xmlns:a16="http://schemas.microsoft.com/office/drawing/2014/main" id="{D55B20F5-F9C7-6240-883C-AE0ECD62FA5F}"/>
              </a:ext>
            </a:extLst>
          </p:cNvPr>
          <p:cNvPicPr>
            <a:picLocks noChangeAspect="1"/>
          </p:cNvPicPr>
          <p:nvPr/>
        </p:nvPicPr>
        <p:blipFill>
          <a:blip r:embed="rId5"/>
          <a:stretch>
            <a:fillRect/>
          </a:stretch>
        </p:blipFill>
        <p:spPr>
          <a:xfrm>
            <a:off x="8321143" y="1519493"/>
            <a:ext cx="3674003" cy="2670661"/>
          </a:xfrm>
          <a:prstGeom prst="rect">
            <a:avLst/>
          </a:prstGeom>
        </p:spPr>
      </p:pic>
      <p:graphicFrame>
        <p:nvGraphicFramePr>
          <p:cNvPr id="16" name="Table 15">
            <a:extLst>
              <a:ext uri="{FF2B5EF4-FFF2-40B4-BE49-F238E27FC236}">
                <a16:creationId xmlns:a16="http://schemas.microsoft.com/office/drawing/2014/main" id="{D08CC66B-D1CD-4944-89CF-EF4F14D91C88}"/>
              </a:ext>
            </a:extLst>
          </p:cNvPr>
          <p:cNvGraphicFramePr>
            <a:graphicFrameLocks noGrp="1"/>
          </p:cNvGraphicFramePr>
          <p:nvPr/>
        </p:nvGraphicFramePr>
        <p:xfrm>
          <a:off x="3013561" y="4921960"/>
          <a:ext cx="6164877" cy="1387120"/>
        </p:xfrm>
        <a:graphic>
          <a:graphicData uri="http://schemas.openxmlformats.org/drawingml/2006/table">
            <a:tbl>
              <a:tblPr firstRow="1" firstCol="1">
                <a:tableStyleId>{F5AB1C69-6EDB-4FF4-983F-18BD219EF322}</a:tableStyleId>
              </a:tblPr>
              <a:tblGrid>
                <a:gridCol w="1717907">
                  <a:extLst>
                    <a:ext uri="{9D8B030D-6E8A-4147-A177-3AD203B41FA5}">
                      <a16:colId xmlns:a16="http://schemas.microsoft.com/office/drawing/2014/main" val="4256606666"/>
                    </a:ext>
                  </a:extLst>
                </a:gridCol>
                <a:gridCol w="889394">
                  <a:extLst>
                    <a:ext uri="{9D8B030D-6E8A-4147-A177-3AD203B41FA5}">
                      <a16:colId xmlns:a16="http://schemas.microsoft.com/office/drawing/2014/main" val="3531406312"/>
                    </a:ext>
                  </a:extLst>
                </a:gridCol>
                <a:gridCol w="889394">
                  <a:extLst>
                    <a:ext uri="{9D8B030D-6E8A-4147-A177-3AD203B41FA5}">
                      <a16:colId xmlns:a16="http://schemas.microsoft.com/office/drawing/2014/main" val="1465175387"/>
                    </a:ext>
                  </a:extLst>
                </a:gridCol>
                <a:gridCol w="889394">
                  <a:extLst>
                    <a:ext uri="{9D8B030D-6E8A-4147-A177-3AD203B41FA5}">
                      <a16:colId xmlns:a16="http://schemas.microsoft.com/office/drawing/2014/main" val="4283866591"/>
                    </a:ext>
                  </a:extLst>
                </a:gridCol>
                <a:gridCol w="889394">
                  <a:extLst>
                    <a:ext uri="{9D8B030D-6E8A-4147-A177-3AD203B41FA5}">
                      <a16:colId xmlns:a16="http://schemas.microsoft.com/office/drawing/2014/main" val="660807298"/>
                    </a:ext>
                  </a:extLst>
                </a:gridCol>
                <a:gridCol w="889394">
                  <a:extLst>
                    <a:ext uri="{9D8B030D-6E8A-4147-A177-3AD203B41FA5}">
                      <a16:colId xmlns:a16="http://schemas.microsoft.com/office/drawing/2014/main" val="1745541778"/>
                    </a:ext>
                  </a:extLst>
                </a:gridCol>
              </a:tblGrid>
              <a:tr h="346780">
                <a:tc>
                  <a:txBody>
                    <a:bodyPr/>
                    <a:lstStyle/>
                    <a:p>
                      <a:pPr algn="l">
                        <a:spcAft>
                          <a:spcPts val="0"/>
                        </a:spcAft>
                      </a:pPr>
                      <a:r>
                        <a:rPr lang="en-US" sz="1600" kern="0" dirty="0">
                          <a:effectLst/>
                        </a:rPr>
                        <a:t>variable</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mean</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a:effectLst/>
                        </a:rPr>
                        <a:t>sd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min</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p50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max</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extLst>
                  <a:ext uri="{0D108BD9-81ED-4DB2-BD59-A6C34878D82A}">
                    <a16:rowId xmlns:a16="http://schemas.microsoft.com/office/drawing/2014/main" val="3941426743"/>
                  </a:ext>
                </a:extLst>
              </a:tr>
              <a:tr h="346780">
                <a:tc>
                  <a:txBody>
                    <a:bodyPr/>
                    <a:lstStyle/>
                    <a:p>
                      <a:pPr algn="l">
                        <a:spcAft>
                          <a:spcPts val="0"/>
                        </a:spcAft>
                      </a:pPr>
                      <a:r>
                        <a:rPr lang="en-US" sz="1600" kern="0">
                          <a:effectLst/>
                        </a:rPr>
                        <a:t>exit rate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0.0500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a:effectLst/>
                        </a:rPr>
                        <a:t>0.0300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a:effectLst/>
                        </a:rPr>
                        <a:t>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0.0400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0.230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extLst>
                  <a:ext uri="{0D108BD9-81ED-4DB2-BD59-A6C34878D82A}">
                    <a16:rowId xmlns:a16="http://schemas.microsoft.com/office/drawing/2014/main" val="1364476027"/>
                  </a:ext>
                </a:extLst>
              </a:tr>
              <a:tr h="346780">
                <a:tc>
                  <a:txBody>
                    <a:bodyPr/>
                    <a:lstStyle/>
                    <a:p>
                      <a:pPr algn="l">
                        <a:spcAft>
                          <a:spcPts val="0"/>
                        </a:spcAft>
                      </a:pPr>
                      <a:r>
                        <a:rPr lang="en-US" sz="1600" kern="0" dirty="0">
                          <a:effectLst/>
                        </a:rPr>
                        <a:t>entry rate</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0.180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0.0800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0.0100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0.160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tc>
                  <a:txBody>
                    <a:bodyPr/>
                    <a:lstStyle/>
                    <a:p>
                      <a:pPr algn="ctr">
                        <a:spcAft>
                          <a:spcPts val="0"/>
                        </a:spcAft>
                      </a:pPr>
                      <a:r>
                        <a:rPr lang="en-US" sz="1600" kern="0" dirty="0">
                          <a:effectLst/>
                        </a:rPr>
                        <a:t>0.580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0" marB="0" anchor="ctr"/>
                </a:tc>
                <a:extLst>
                  <a:ext uri="{0D108BD9-81ED-4DB2-BD59-A6C34878D82A}">
                    <a16:rowId xmlns:a16="http://schemas.microsoft.com/office/drawing/2014/main" val="816172795"/>
                  </a:ext>
                </a:extLst>
              </a:tr>
              <a:tr h="346780">
                <a:tc>
                  <a:txBody>
                    <a:bodyPr/>
                    <a:lstStyle/>
                    <a:p>
                      <a:pPr marL="0" algn="l" defTabSz="914400" rtl="0" eaLnBrk="1" latinLnBrk="0" hangingPunct="1">
                        <a:spcAft>
                          <a:spcPts val="0"/>
                        </a:spcAft>
                      </a:pPr>
                      <a:r>
                        <a:rPr lang="en-US" sz="1600" b="1" kern="0" dirty="0">
                          <a:solidFill>
                            <a:schemeClr val="lt1"/>
                          </a:solidFill>
                          <a:effectLst/>
                          <a:latin typeface="+mn-lt"/>
                          <a:ea typeface="+mn-ea"/>
                          <a:cs typeface="+mn-cs"/>
                        </a:rPr>
                        <a:t>entry sunk cost</a:t>
                      </a:r>
                      <a:endParaRPr lang="zh-CN" altLang="en-US" sz="1600" b="1" kern="0" dirty="0">
                        <a:solidFill>
                          <a:schemeClr val="lt1"/>
                        </a:solidFill>
                        <a:effectLst/>
                        <a:latin typeface="+mn-lt"/>
                        <a:ea typeface="+mn-ea"/>
                        <a:cs typeface="+mn-cs"/>
                      </a:endParaRPr>
                    </a:p>
                  </a:txBody>
                  <a:tcPr marL="47625" marR="47625" marT="0" marB="0" anchor="ctr"/>
                </a:tc>
                <a:tc>
                  <a:txBody>
                    <a:bodyPr/>
                    <a:lstStyle/>
                    <a:p>
                      <a:pPr marL="0" algn="ctr" defTabSz="914400" rtl="0" eaLnBrk="1" latinLnBrk="0" hangingPunct="1">
                        <a:spcAft>
                          <a:spcPts val="0"/>
                        </a:spcAft>
                      </a:pPr>
                      <a:r>
                        <a:rPr lang="en-US" sz="1600" kern="0" dirty="0">
                          <a:solidFill>
                            <a:schemeClr val="dk1"/>
                          </a:solidFill>
                          <a:effectLst/>
                          <a:latin typeface="+mn-lt"/>
                          <a:ea typeface="+mn-ea"/>
                          <a:cs typeface="+mn-cs"/>
                        </a:rPr>
                        <a:t>24143</a:t>
                      </a:r>
                      <a:endParaRPr lang="zh-CN" altLang="en-US" sz="1600" kern="0" dirty="0">
                        <a:solidFill>
                          <a:schemeClr val="dk1"/>
                        </a:solidFill>
                        <a:effectLst/>
                        <a:latin typeface="+mn-lt"/>
                        <a:ea typeface="+mn-ea"/>
                        <a:cs typeface="+mn-cs"/>
                      </a:endParaRPr>
                    </a:p>
                  </a:txBody>
                  <a:tcPr marL="47625" marR="47625" marT="0" marB="0" anchor="ctr"/>
                </a:tc>
                <a:tc>
                  <a:txBody>
                    <a:bodyPr/>
                    <a:lstStyle/>
                    <a:p>
                      <a:pPr marL="0" algn="ctr" defTabSz="914400" rtl="0" eaLnBrk="1" latinLnBrk="0" hangingPunct="1">
                        <a:spcAft>
                          <a:spcPts val="0"/>
                        </a:spcAft>
                      </a:pPr>
                      <a:r>
                        <a:rPr lang="en-US" sz="1600" kern="0" dirty="0">
                          <a:solidFill>
                            <a:schemeClr val="dk1"/>
                          </a:solidFill>
                          <a:effectLst/>
                          <a:latin typeface="+mn-lt"/>
                          <a:ea typeface="+mn-ea"/>
                          <a:cs typeface="+mn-cs"/>
                        </a:rPr>
                        <a:t>62980</a:t>
                      </a:r>
                      <a:endParaRPr lang="zh-CN" altLang="en-US" sz="1600" kern="0" dirty="0">
                        <a:solidFill>
                          <a:schemeClr val="dk1"/>
                        </a:solidFill>
                        <a:effectLst/>
                        <a:latin typeface="+mn-lt"/>
                        <a:ea typeface="+mn-ea"/>
                        <a:cs typeface="+mn-cs"/>
                      </a:endParaRPr>
                    </a:p>
                  </a:txBody>
                  <a:tcPr marL="47625" marR="47625" marT="0" marB="0" anchor="ctr"/>
                </a:tc>
                <a:tc>
                  <a:txBody>
                    <a:bodyPr/>
                    <a:lstStyle/>
                    <a:p>
                      <a:pPr marL="0" algn="ctr" defTabSz="914400" rtl="0" eaLnBrk="1" latinLnBrk="0" hangingPunct="1">
                        <a:spcAft>
                          <a:spcPts val="0"/>
                        </a:spcAft>
                      </a:pPr>
                      <a:r>
                        <a:rPr lang="en-US" sz="1600" kern="0" dirty="0">
                          <a:solidFill>
                            <a:schemeClr val="dk1"/>
                          </a:solidFill>
                          <a:effectLst/>
                          <a:latin typeface="+mn-lt"/>
                          <a:ea typeface="+mn-ea"/>
                          <a:cs typeface="+mn-cs"/>
                        </a:rPr>
                        <a:t>914.8</a:t>
                      </a:r>
                      <a:endParaRPr lang="zh-CN" altLang="en-US" sz="1600" kern="0" dirty="0">
                        <a:solidFill>
                          <a:schemeClr val="dk1"/>
                        </a:solidFill>
                        <a:effectLst/>
                        <a:latin typeface="+mn-lt"/>
                        <a:ea typeface="+mn-ea"/>
                        <a:cs typeface="+mn-cs"/>
                      </a:endParaRPr>
                    </a:p>
                  </a:txBody>
                  <a:tcPr marL="47625" marR="47625" marT="0" marB="0" anchor="ctr"/>
                </a:tc>
                <a:tc>
                  <a:txBody>
                    <a:bodyPr/>
                    <a:lstStyle/>
                    <a:p>
                      <a:pPr marL="0" algn="ctr" defTabSz="914400" rtl="0" eaLnBrk="1" latinLnBrk="0" hangingPunct="1">
                        <a:spcAft>
                          <a:spcPts val="0"/>
                        </a:spcAft>
                      </a:pPr>
                      <a:r>
                        <a:rPr lang="en-US" sz="1600" kern="0" dirty="0">
                          <a:solidFill>
                            <a:schemeClr val="dk1"/>
                          </a:solidFill>
                          <a:effectLst/>
                          <a:latin typeface="+mn-lt"/>
                          <a:ea typeface="+mn-ea"/>
                          <a:cs typeface="+mn-cs"/>
                        </a:rPr>
                        <a:t>6308</a:t>
                      </a:r>
                      <a:endParaRPr lang="zh-CN" altLang="en-US" sz="1600" kern="0" dirty="0">
                        <a:solidFill>
                          <a:schemeClr val="dk1"/>
                        </a:solidFill>
                        <a:effectLst/>
                        <a:latin typeface="+mn-lt"/>
                        <a:ea typeface="+mn-ea"/>
                        <a:cs typeface="+mn-cs"/>
                      </a:endParaRPr>
                    </a:p>
                  </a:txBody>
                  <a:tcPr marL="47625" marR="47625" marT="0" marB="0" anchor="ctr"/>
                </a:tc>
                <a:tc>
                  <a:txBody>
                    <a:bodyPr/>
                    <a:lstStyle/>
                    <a:p>
                      <a:pPr marL="0" algn="ctr" defTabSz="914400" rtl="0" eaLnBrk="1" latinLnBrk="0" hangingPunct="1">
                        <a:spcAft>
                          <a:spcPts val="0"/>
                        </a:spcAft>
                      </a:pPr>
                      <a:r>
                        <a:rPr lang="en-US" sz="1600" kern="0" dirty="0">
                          <a:solidFill>
                            <a:schemeClr val="dk1"/>
                          </a:solidFill>
                          <a:effectLst/>
                          <a:latin typeface="+mn-lt"/>
                          <a:ea typeface="+mn-ea"/>
                          <a:cs typeface="+mn-cs"/>
                        </a:rPr>
                        <a:t>510000</a:t>
                      </a:r>
                      <a:endParaRPr lang="zh-CN" altLang="en-US" sz="1600" kern="0" dirty="0">
                        <a:solidFill>
                          <a:schemeClr val="dk1"/>
                        </a:solidFill>
                        <a:effectLst/>
                        <a:latin typeface="+mn-lt"/>
                        <a:ea typeface="+mn-ea"/>
                        <a:cs typeface="+mn-cs"/>
                      </a:endParaRPr>
                    </a:p>
                  </a:txBody>
                  <a:tcPr marL="47625" marR="47625" marT="0" marB="0" anchor="ctr"/>
                </a:tc>
                <a:extLst>
                  <a:ext uri="{0D108BD9-81ED-4DB2-BD59-A6C34878D82A}">
                    <a16:rowId xmlns:a16="http://schemas.microsoft.com/office/drawing/2014/main" val="1021047632"/>
                  </a:ext>
                </a:extLst>
              </a:tr>
            </a:tbl>
          </a:graphicData>
        </a:graphic>
      </p:graphicFrame>
    </p:spTree>
    <p:extLst>
      <p:ext uri="{BB962C8B-B14F-4D97-AF65-F5344CB8AC3E}">
        <p14:creationId xmlns:p14="http://schemas.microsoft.com/office/powerpoint/2010/main" val="261703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7A7BB9C-A6BA-4040-8893-D64A450659B8}"/>
              </a:ext>
            </a:extLst>
          </p:cNvPr>
          <p:cNvSpPr/>
          <p:nvPr/>
        </p:nvSpPr>
        <p:spPr>
          <a:xfrm>
            <a:off x="213361" y="411479"/>
            <a:ext cx="6096000" cy="969496"/>
          </a:xfrm>
          <a:prstGeom prst="rect">
            <a:avLst/>
          </a:prstGeom>
        </p:spPr>
        <p:txBody>
          <a:bodyPr>
            <a:spAutoFit/>
          </a:bodyPr>
          <a:lstStyle/>
          <a:p>
            <a:pPr>
              <a:spcAft>
                <a:spcPts val="1800"/>
              </a:spcAft>
            </a:pP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3.1.1</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研究构造变量</a:t>
            </a:r>
            <a:endPar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全要素生产率</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Total</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Factor</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Productivity, TFP)</a:t>
            </a:r>
            <a:endParaRPr lang="zh-CN" altLang="zh-CN"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4BCE59D-582C-7D49-8135-2043EA176C6D}"/>
              </a:ext>
            </a:extLst>
          </p:cNvPr>
          <p:cNvSpPr txBox="1"/>
          <p:nvPr/>
        </p:nvSpPr>
        <p:spPr>
          <a:xfrm>
            <a:off x="1129849" y="1562622"/>
            <a:ext cx="9982407"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zh-CN" dirty="0" err="1">
                <a:latin typeface="Times New Roman" panose="02020603050405020304" pitchFamily="18" charset="0"/>
                <a:ea typeface="Songti SC" panose="02010600040101010101" pitchFamily="2" charset="-122"/>
                <a:cs typeface="Times New Roman" panose="02020603050405020304" pitchFamily="18" charset="0"/>
              </a:rPr>
              <a:t>Levinsohn</a:t>
            </a:r>
            <a:r>
              <a:rPr lang="zh-CN" altLang="en-US" dirty="0">
                <a:latin typeface="Times New Roman" panose="02020603050405020304" pitchFamily="18" charset="0"/>
                <a:ea typeface="Songti SC" panose="02010600040101010101" pitchFamily="2" charset="-122"/>
                <a:cs typeface="Times New Roman" panose="02020603050405020304" pitchFamily="18" charset="0"/>
              </a:rPr>
              <a:t> </a:t>
            </a:r>
            <a:r>
              <a:rPr lang="en" altLang="zh-CN" dirty="0" err="1">
                <a:latin typeface="Times New Roman" panose="02020603050405020304" pitchFamily="18" charset="0"/>
                <a:ea typeface="Songti SC" panose="02010600040101010101" pitchFamily="2" charset="-122"/>
                <a:cs typeface="Times New Roman" panose="02020603050405020304" pitchFamily="18" charset="0"/>
              </a:rPr>
              <a:t>Petrin</a:t>
            </a:r>
            <a:r>
              <a:rPr kumimoji="1" lang="zh-CN" altLang="en-US" dirty="0">
                <a:latin typeface="Songti SC" panose="02010600040101010101" pitchFamily="2" charset="-122"/>
                <a:ea typeface="Songti SC" panose="02010600040101010101" pitchFamily="2" charset="-122"/>
              </a:rPr>
              <a:t>方法估计企业</a:t>
            </a:r>
            <a:r>
              <a:rPr kumimoji="1" lang="en-US" altLang="zh-CN" dirty="0">
                <a:latin typeface="Songti SC" panose="02010600040101010101" pitchFamily="2" charset="-122"/>
                <a:ea typeface="Songti SC" panose="02010600040101010101" pitchFamily="2" charset="-122"/>
              </a:rPr>
              <a:t>TFP</a:t>
            </a:r>
            <a:r>
              <a:rPr kumimoji="1" lang="zh-CN" altLang="en-US" dirty="0">
                <a:latin typeface="Songti SC" panose="02010600040101010101" pitchFamily="2" charset="-122"/>
                <a:ea typeface="Songti SC" panose="02010600040101010101" pitchFamily="2" charset="-122"/>
              </a:rPr>
              <a:t>：</a:t>
            </a:r>
            <a:endParaRPr kumimoji="1" lang="en-US" altLang="zh-CN" dirty="0">
              <a:latin typeface="Songti SC" panose="02010600040101010101" pitchFamily="2" charset="-122"/>
              <a:ea typeface="Songti SC" panose="02010600040101010101" pitchFamily="2" charset="-122"/>
            </a:endParaRPr>
          </a:p>
          <a:p>
            <a:pPr>
              <a:lnSpc>
                <a:spcPct val="150000"/>
              </a:lnSpc>
            </a:pP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TFP</a:t>
            </a:r>
            <a:r>
              <a:rPr lang="zh-CN" altLang="en-US" dirty="0">
                <a:latin typeface="Songti SC" panose="02010600040101010101" pitchFamily="2" charset="-122"/>
                <a:ea typeface="Songti SC" panose="02010600040101010101" pitchFamily="2" charset="-122"/>
              </a:rPr>
              <a:t>估算时，传统的索洛余项法由于残差中含有</a:t>
            </a:r>
            <a:endParaRPr lang="en-US" altLang="zh-CN" dirty="0">
              <a:latin typeface="Songti SC" panose="02010600040101010101" pitchFamily="2" charset="-122"/>
              <a:ea typeface="Songti SC" panose="02010600040101010101" pitchFamily="2" charset="-122"/>
            </a:endParaRPr>
          </a:p>
          <a:p>
            <a:pPr>
              <a:lnSpc>
                <a:spcPct val="150000"/>
              </a:lnSpc>
            </a:pPr>
            <a:r>
              <a:rPr lang="zh-CN" altLang="en-US" dirty="0">
                <a:latin typeface="Songti SC" panose="02010600040101010101" pitchFamily="2" charset="-122"/>
                <a:ea typeface="Songti SC" panose="02010600040101010101" pitchFamily="2" charset="-122"/>
              </a:rPr>
              <a:t>“企业经营者能观察到而研究者不能观察到的生产率变化”而存在内生性问题。</a:t>
            </a:r>
            <a:r>
              <a:rPr lang="en-US" altLang="zh-CN" dirty="0">
                <a:latin typeface="Songti SC" panose="02010600040101010101" pitchFamily="2" charset="-122"/>
                <a:ea typeface="Songti SC" panose="02010600040101010101" pitchFamily="2" charset="-122"/>
              </a:rPr>
              <a:t>2003</a:t>
            </a:r>
            <a:r>
              <a:rPr lang="zh-CN" altLang="en-US" dirty="0">
                <a:latin typeface="Songti SC" panose="02010600040101010101" pitchFamily="2" charset="-122"/>
                <a:ea typeface="Songti SC" panose="02010600040101010101" pitchFamily="2" charset="-122"/>
              </a:rPr>
              <a:t>年 </a:t>
            </a:r>
            <a:r>
              <a:rPr lang="en" altLang="zh-CN" dirty="0" err="1">
                <a:latin typeface="Times New Roman" panose="02020603050405020304" pitchFamily="18" charset="0"/>
                <a:ea typeface="Songti SC" panose="02010600040101010101" pitchFamily="2" charset="-122"/>
                <a:cs typeface="Times New Roman" panose="02020603050405020304" pitchFamily="18" charset="0"/>
              </a:rPr>
              <a:t>Levinsohn</a:t>
            </a:r>
            <a:r>
              <a:rPr lang="zh-CN" altLang="en-US" dirty="0">
                <a:latin typeface="Times New Roman" panose="02020603050405020304" pitchFamily="18" charset="0"/>
                <a:ea typeface="Songti SC" panose="02010600040101010101" pitchFamily="2" charset="-122"/>
                <a:cs typeface="Times New Roman" panose="02020603050405020304" pitchFamily="18" charset="0"/>
              </a:rPr>
              <a:t>  </a:t>
            </a:r>
            <a:r>
              <a:rPr lang="en" altLang="zh-CN" dirty="0" err="1">
                <a:latin typeface="Times New Roman" panose="02020603050405020304" pitchFamily="18" charset="0"/>
                <a:ea typeface="Songti SC" panose="02010600040101010101" pitchFamily="2" charset="-122"/>
                <a:cs typeface="Times New Roman" panose="02020603050405020304" pitchFamily="18" charset="0"/>
              </a:rPr>
              <a:t>Petrin</a:t>
            </a:r>
            <a:r>
              <a:rPr lang="zh-CN" altLang="en-US" dirty="0">
                <a:latin typeface="Songti SC" panose="02010600040101010101" pitchFamily="2" charset="-122"/>
                <a:ea typeface="Songti SC" panose="02010600040101010101" pitchFamily="2" charset="-122"/>
              </a:rPr>
              <a:t>方法基于半参数估计，用企业的中间品投入作为不可观测的生产率变化的代理变量，进行参数估计，该方法适用于面板数据，得到对于</a:t>
            </a:r>
            <a:r>
              <a:rPr lang="en-US" altLang="zh-CN" dirty="0">
                <a:latin typeface="Songti SC" panose="02010600040101010101" pitchFamily="2" charset="-122"/>
                <a:ea typeface="Songti SC" panose="02010600040101010101" pitchFamily="2" charset="-122"/>
              </a:rPr>
              <a:t>TFP</a:t>
            </a:r>
            <a:r>
              <a:rPr lang="zh-CN" altLang="en-US" dirty="0">
                <a:latin typeface="Songti SC" panose="02010600040101010101" pitchFamily="2" charset="-122"/>
                <a:ea typeface="Songti SC" panose="02010600040101010101" pitchFamily="2" charset="-122"/>
              </a:rPr>
              <a:t>水平值的估计。</a:t>
            </a:r>
            <a:endParaRPr lang="en-US" altLang="zh-CN" dirty="0">
              <a:latin typeface="Songti SC" panose="02010600040101010101" pitchFamily="2" charset="-122"/>
              <a:ea typeface="Songti SC" panose="02010600040101010101" pitchFamily="2" charset="-122"/>
            </a:endParaRPr>
          </a:p>
          <a:p>
            <a:pPr>
              <a:lnSpc>
                <a:spcPct val="150000"/>
              </a:lnSpc>
            </a:pPr>
            <a:r>
              <a:rPr lang="zh-CN" altLang="en-US" dirty="0">
                <a:latin typeface="Times New Roman" panose="02020603050405020304" pitchFamily="18" charset="0"/>
                <a:ea typeface="Songti SC" panose="02010600040101010101" pitchFamily="2" charset="-122"/>
                <a:cs typeface="Times New Roman" panose="02020603050405020304" pitchFamily="18" charset="0"/>
              </a:rPr>
              <a:t>（</a:t>
            </a:r>
            <a:r>
              <a:rPr lang="en" altLang="zh-CN" dirty="0" err="1">
                <a:latin typeface="Times New Roman" panose="02020603050405020304" pitchFamily="18" charset="0"/>
                <a:ea typeface="Songti SC" panose="02010600040101010101" pitchFamily="2" charset="-122"/>
                <a:cs typeface="Times New Roman" panose="02020603050405020304" pitchFamily="18" charset="0"/>
              </a:rPr>
              <a:t>Levinsohn</a:t>
            </a:r>
            <a:r>
              <a:rPr lang="en-US" altLang="zh-CN" dirty="0">
                <a:latin typeface="Times New Roman" panose="02020603050405020304" pitchFamily="18" charset="0"/>
                <a:ea typeface="Songti SC" panose="02010600040101010101" pitchFamily="2" charset="-122"/>
                <a:cs typeface="Times New Roman" panose="02020603050405020304" pitchFamily="18" charset="0"/>
              </a:rPr>
              <a:t>,</a:t>
            </a:r>
            <a:r>
              <a:rPr lang="en" altLang="zh-CN" dirty="0">
                <a:latin typeface="Times New Roman" panose="02020603050405020304" pitchFamily="18" charset="0"/>
                <a:ea typeface="Songti SC" panose="02010600040101010101" pitchFamily="2" charset="-122"/>
                <a:cs typeface="Times New Roman" panose="02020603050405020304" pitchFamily="18" charset="0"/>
              </a:rPr>
              <a:t>J.</a:t>
            </a:r>
            <a:r>
              <a:rPr lang="en-US" altLang="zh-CN" dirty="0">
                <a:latin typeface="Times New Roman" panose="02020603050405020304" pitchFamily="18" charset="0"/>
                <a:ea typeface="Songti SC" panose="02010600040101010101" pitchFamily="2" charset="-122"/>
                <a:cs typeface="Times New Roman" panose="02020603050405020304" pitchFamily="18" charset="0"/>
              </a:rPr>
              <a:t>&amp;</a:t>
            </a:r>
            <a:r>
              <a:rPr lang="en" altLang="zh-CN" dirty="0">
                <a:latin typeface="Times New Roman" panose="02020603050405020304" pitchFamily="18" charset="0"/>
                <a:ea typeface="Songti SC" panose="02010600040101010101" pitchFamily="2" charset="-122"/>
                <a:cs typeface="Times New Roman" panose="02020603050405020304" pitchFamily="18" charset="0"/>
              </a:rPr>
              <a:t> </a:t>
            </a:r>
            <a:r>
              <a:rPr lang="en" altLang="zh-CN" dirty="0" err="1">
                <a:latin typeface="Times New Roman" panose="02020603050405020304" pitchFamily="18" charset="0"/>
                <a:ea typeface="Songti SC" panose="02010600040101010101" pitchFamily="2" charset="-122"/>
                <a:cs typeface="Times New Roman" panose="02020603050405020304" pitchFamily="18" charset="0"/>
              </a:rPr>
              <a:t>A.Petrin</a:t>
            </a:r>
            <a:r>
              <a:rPr lang="en" altLang="zh-CN" dirty="0">
                <a:latin typeface="Times New Roman" panose="02020603050405020304" pitchFamily="18" charset="0"/>
                <a:ea typeface="Songti SC" panose="02010600040101010101" pitchFamily="2" charset="-122"/>
                <a:cs typeface="Times New Roman" panose="02020603050405020304" pitchFamily="18" charset="0"/>
              </a:rPr>
              <a:t> </a:t>
            </a:r>
            <a:r>
              <a:rPr lang="en-US" altLang="zh-CN" dirty="0">
                <a:latin typeface="Times New Roman" panose="02020603050405020304" pitchFamily="18" charset="0"/>
                <a:ea typeface="Songti SC" panose="02010600040101010101" pitchFamily="2" charset="-122"/>
                <a:cs typeface="Times New Roman" panose="02020603050405020304" pitchFamily="18" charset="0"/>
              </a:rPr>
              <a:t>,2003</a:t>
            </a:r>
            <a:r>
              <a:rPr lang="zh-CN" altLang="en-US" dirty="0">
                <a:latin typeface="Times New Roman" panose="02020603050405020304" pitchFamily="18" charset="0"/>
                <a:ea typeface="Songti SC" panose="02010600040101010101" pitchFamily="2" charset="-122"/>
                <a:cs typeface="Times New Roman" panose="02020603050405020304" pitchFamily="18" charset="0"/>
              </a:rPr>
              <a:t>）</a:t>
            </a:r>
            <a:endParaRPr lang="en" altLang="zh-CN" dirty="0">
              <a:latin typeface="Times New Roman" panose="02020603050405020304" pitchFamily="18" charset="0"/>
              <a:ea typeface="Songti SC" panose="02010600040101010101" pitchFamily="2" charset="-122"/>
              <a:cs typeface="Times New Roman" panose="02020603050405020304" pitchFamily="18" charset="0"/>
            </a:endParaRPr>
          </a:p>
          <a:p>
            <a:endParaRPr kumimoji="1" lang="en-US" altLang="zh-CN" dirty="0"/>
          </a:p>
        </p:txBody>
      </p:sp>
      <p:sp>
        <p:nvSpPr>
          <p:cNvPr id="13" name="文本框 12">
            <a:extLst>
              <a:ext uri="{FF2B5EF4-FFF2-40B4-BE49-F238E27FC236}">
                <a16:creationId xmlns:a16="http://schemas.microsoft.com/office/drawing/2014/main" id="{B4F95128-CD43-A749-B638-8CAECA5E4C7D}"/>
              </a:ext>
            </a:extLst>
          </p:cNvPr>
          <p:cNvSpPr txBox="1"/>
          <p:nvPr/>
        </p:nvSpPr>
        <p:spPr>
          <a:xfrm>
            <a:off x="1205005" y="4390622"/>
            <a:ext cx="9444625"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Songti SC" panose="02010600040101010101" pitchFamily="2" charset="-122"/>
                <a:ea typeface="Songti SC" panose="02010600040101010101" pitchFamily="2" charset="-122"/>
              </a:rPr>
              <a:t>估计之前先做平减处理：</a:t>
            </a:r>
            <a:endParaRPr lang="en-US" altLang="zh-CN" dirty="0">
              <a:latin typeface="Songti SC" panose="02010600040101010101" pitchFamily="2" charset="-122"/>
              <a:ea typeface="Songti SC" panose="02010600040101010101" pitchFamily="2" charset="-122"/>
            </a:endParaRPr>
          </a:p>
          <a:p>
            <a:pPr>
              <a:lnSpc>
                <a:spcPct val="150000"/>
              </a:lnSpc>
            </a:pPr>
            <a:r>
              <a:rPr lang="en-US" altLang="zh-CN" dirty="0">
                <a:latin typeface="Songti SC" panose="02010600040101010101" pitchFamily="2" charset="-122"/>
                <a:ea typeface="Songti SC" panose="02010600040101010101" pitchFamily="2" charset="-122"/>
              </a:rPr>
              <a:t>1</a:t>
            </a:r>
            <a:r>
              <a:rPr lang="zh-CN" altLang="en-US" dirty="0">
                <a:latin typeface="Songti SC" panose="02010600040101010101" pitchFamily="2" charset="-122"/>
                <a:ea typeface="Songti SC" panose="02010600040101010101" pitchFamily="2" charset="-122"/>
              </a:rPr>
              <a:t>）中间品投入</a:t>
            </a:r>
            <a:r>
              <a:rPr lang="zh-CN" altLang="zh-CN" dirty="0">
                <a:latin typeface="Songti SC" panose="02010600040101010101" pitchFamily="2" charset="-122"/>
                <a:ea typeface="Songti SC" panose="02010600040101010101" pitchFamily="2" charset="-122"/>
              </a:rPr>
              <a:t>：用全国原材料、燃料、动力购进价格指数平减</a:t>
            </a:r>
            <a:r>
              <a:rPr lang="zh-CN" altLang="en-US" dirty="0">
                <a:latin typeface="Songti SC" panose="02010600040101010101" pitchFamily="2" charset="-122"/>
                <a:ea typeface="Songti SC" panose="02010600040101010101" pitchFamily="2" charset="-122"/>
              </a:rPr>
              <a:t>。</a:t>
            </a:r>
            <a:endParaRPr lang="zh-CN" altLang="zh-CN" dirty="0">
              <a:latin typeface="Songti SC" panose="02010600040101010101" pitchFamily="2" charset="-122"/>
              <a:ea typeface="Songti SC" panose="02010600040101010101" pitchFamily="2" charset="-122"/>
            </a:endParaRPr>
          </a:p>
          <a:p>
            <a:pPr>
              <a:lnSpc>
                <a:spcPct val="150000"/>
              </a:lnSpc>
            </a:pPr>
            <a:r>
              <a:rPr lang="en-US" altLang="zh-CN" dirty="0">
                <a:latin typeface="Songti SC" panose="02010600040101010101" pitchFamily="2" charset="-122"/>
                <a:ea typeface="Songti SC" panose="02010600040101010101" pitchFamily="2" charset="-122"/>
              </a:rPr>
              <a:t>2</a:t>
            </a:r>
            <a:r>
              <a:rPr lang="zh-CN" altLang="en-US" dirty="0">
                <a:latin typeface="Songti SC" panose="02010600040101010101" pitchFamily="2" charset="-122"/>
                <a:ea typeface="Songti SC" panose="02010600040101010101" pitchFamily="2" charset="-122"/>
              </a:rPr>
              <a:t>）工业增加值等</a:t>
            </a:r>
            <a:r>
              <a:rPr lang="zh-CN" altLang="zh-CN" dirty="0">
                <a:latin typeface="Songti SC" panose="02010600040101010101" pitchFamily="2" charset="-122"/>
                <a:ea typeface="Songti SC" panose="02010600040101010101" pitchFamily="2" charset="-122"/>
              </a:rPr>
              <a:t>和产出有关</a:t>
            </a:r>
            <a:r>
              <a:rPr lang="zh-CN" altLang="en-US" dirty="0">
                <a:latin typeface="Songti SC" panose="02010600040101010101" pitchFamily="2" charset="-122"/>
                <a:ea typeface="Songti SC" panose="02010600040101010101" pitchFamily="2" charset="-122"/>
              </a:rPr>
              <a:t>的数据</a:t>
            </a:r>
            <a:r>
              <a:rPr lang="zh-CN" altLang="zh-CN" dirty="0">
                <a:latin typeface="Songti SC" panose="02010600040101010101" pitchFamily="2" charset="-122"/>
                <a:ea typeface="Songti SC" panose="02010600040101010101" pitchFamily="2" charset="-122"/>
              </a:rPr>
              <a:t>：用</a:t>
            </a:r>
            <a:r>
              <a:rPr lang="zh-CN" altLang="en-US" dirty="0">
                <a:latin typeface="Songti SC" panose="02010600040101010101" pitchFamily="2" charset="-122"/>
                <a:ea typeface="Songti SC" panose="02010600040101010101" pitchFamily="2" charset="-122"/>
              </a:rPr>
              <a:t>各省</a:t>
            </a:r>
            <a:r>
              <a:rPr lang="zh-CN" altLang="zh-CN" dirty="0">
                <a:latin typeface="Songti SC" panose="02010600040101010101" pitchFamily="2" charset="-122"/>
                <a:ea typeface="Songti SC" panose="02010600040101010101" pitchFamily="2" charset="-122"/>
              </a:rPr>
              <a:t>工业品出厂价格指数平减</a:t>
            </a:r>
            <a:r>
              <a:rPr lang="zh-CN" altLang="en-US" dirty="0">
                <a:latin typeface="Songti SC" panose="02010600040101010101" pitchFamily="2" charset="-122"/>
                <a:ea typeface="Songti SC" panose="02010600040101010101" pitchFamily="2" charset="-122"/>
              </a:rPr>
              <a:t>。</a:t>
            </a:r>
            <a:endParaRPr lang="zh-CN" altLang="zh-CN" dirty="0">
              <a:latin typeface="Songti SC" panose="02010600040101010101" pitchFamily="2" charset="-122"/>
              <a:ea typeface="Songti SC" panose="02010600040101010101" pitchFamily="2" charset="-122"/>
            </a:endParaRPr>
          </a:p>
          <a:p>
            <a:pPr>
              <a:lnSpc>
                <a:spcPct val="150000"/>
              </a:lnSpc>
            </a:pPr>
            <a:r>
              <a:rPr lang="en-US" altLang="zh-CN" dirty="0">
                <a:latin typeface="Songti SC" panose="02010600040101010101" pitchFamily="2" charset="-122"/>
                <a:ea typeface="Songti SC" panose="02010600040101010101" pitchFamily="2" charset="-122"/>
              </a:rPr>
              <a:t>3</a:t>
            </a:r>
            <a:r>
              <a:rPr lang="zh-CN" altLang="en-US" dirty="0">
                <a:latin typeface="Songti SC" panose="02010600040101010101" pitchFamily="2" charset="-122"/>
                <a:ea typeface="Songti SC" panose="02010600040101010101" pitchFamily="2" charset="-122"/>
              </a:rPr>
              <a:t>）和投资有关的数据</a:t>
            </a:r>
            <a:r>
              <a:rPr lang="zh-CN" altLang="zh-CN" dirty="0">
                <a:latin typeface="Songti SC" panose="02010600040101010101" pitchFamily="2" charset="-122"/>
                <a:ea typeface="Songti SC" panose="02010600040101010101" pitchFamily="2" charset="-122"/>
              </a:rPr>
              <a:t>：用</a:t>
            </a:r>
            <a:r>
              <a:rPr lang="zh-CN" altLang="en-US" dirty="0">
                <a:latin typeface="Songti SC" panose="02010600040101010101" pitchFamily="2" charset="-122"/>
                <a:ea typeface="Songti SC" panose="02010600040101010101" pitchFamily="2" charset="-122"/>
              </a:rPr>
              <a:t>各省</a:t>
            </a:r>
            <a:r>
              <a:rPr lang="zh-CN" altLang="zh-CN" dirty="0">
                <a:latin typeface="Songti SC" panose="02010600040101010101" pitchFamily="2" charset="-122"/>
                <a:ea typeface="Songti SC" panose="02010600040101010101" pitchFamily="2" charset="-122"/>
              </a:rPr>
              <a:t>固定资产投资价格指数平减</a:t>
            </a:r>
            <a:r>
              <a:rPr lang="zh-CN" altLang="en-US" dirty="0">
                <a:latin typeface="Songti SC" panose="02010600040101010101" pitchFamily="2" charset="-122"/>
                <a:ea typeface="Songti SC" panose="02010600040101010101" pitchFamily="2" charset="-122"/>
              </a:rPr>
              <a:t>。</a:t>
            </a:r>
            <a:endParaRPr lang="en-US" altLang="zh-CN" dirty="0">
              <a:latin typeface="Songti SC" panose="02010600040101010101" pitchFamily="2" charset="-122"/>
              <a:ea typeface="Songti SC" panose="02010600040101010101" pitchFamily="2" charset="-122"/>
            </a:endParaRPr>
          </a:p>
          <a:p>
            <a:endParaRPr kumimoji="1" lang="en-US" altLang="zh-CN" dirty="0"/>
          </a:p>
        </p:txBody>
      </p:sp>
    </p:spTree>
    <p:extLst>
      <p:ext uri="{BB962C8B-B14F-4D97-AF65-F5344CB8AC3E}">
        <p14:creationId xmlns:p14="http://schemas.microsoft.com/office/powerpoint/2010/main" val="3202463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7A7BB9C-A6BA-4040-8893-D64A450659B8}"/>
              </a:ext>
            </a:extLst>
          </p:cNvPr>
          <p:cNvSpPr/>
          <p:nvPr/>
        </p:nvSpPr>
        <p:spPr>
          <a:xfrm>
            <a:off x="213361" y="411479"/>
            <a:ext cx="6096000" cy="969496"/>
          </a:xfrm>
          <a:prstGeom prst="rect">
            <a:avLst/>
          </a:prstGeom>
        </p:spPr>
        <p:txBody>
          <a:bodyPr>
            <a:spAutoFit/>
          </a:bodyPr>
          <a:lstStyle/>
          <a:p>
            <a:pPr>
              <a:spcAft>
                <a:spcPts val="1800"/>
              </a:spcAft>
            </a:pP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3.1.1</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研究构造变量 </a:t>
            </a: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分布</a:t>
            </a:r>
            <a:endPar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全要素生产率</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Total</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Factor</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Productivity, TFP)</a:t>
            </a:r>
            <a:endParaRPr lang="zh-CN" altLang="zh-CN" b="1" dirty="0">
              <a:latin typeface="Times New Roman" panose="02020603050405020304" pitchFamily="18" charset="0"/>
              <a:cs typeface="Times New Roman" panose="02020603050405020304" pitchFamily="18" charset="0"/>
            </a:endParaRPr>
          </a:p>
        </p:txBody>
      </p:sp>
      <p:pic>
        <p:nvPicPr>
          <p:cNvPr id="8" name="Picture 3">
            <a:extLst>
              <a:ext uri="{FF2B5EF4-FFF2-40B4-BE49-F238E27FC236}">
                <a16:creationId xmlns:a16="http://schemas.microsoft.com/office/drawing/2014/main" id="{E20123F8-12F1-C747-B608-959B686162E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133" y="1594687"/>
            <a:ext cx="5620012" cy="3668625"/>
          </a:xfrm>
          <a:prstGeom prst="rect">
            <a:avLst/>
          </a:prstGeom>
          <a:noFill/>
          <a:ln>
            <a:noFill/>
          </a:ln>
        </p:spPr>
      </p:pic>
      <p:grpSp>
        <p:nvGrpSpPr>
          <p:cNvPr id="12" name="组合 11">
            <a:extLst>
              <a:ext uri="{FF2B5EF4-FFF2-40B4-BE49-F238E27FC236}">
                <a16:creationId xmlns:a16="http://schemas.microsoft.com/office/drawing/2014/main" id="{035D7649-4260-F945-BD4B-B00D53813724}"/>
              </a:ext>
            </a:extLst>
          </p:cNvPr>
          <p:cNvGrpSpPr/>
          <p:nvPr/>
        </p:nvGrpSpPr>
        <p:grpSpPr>
          <a:xfrm>
            <a:off x="7444406" y="1781496"/>
            <a:ext cx="4747594" cy="3295007"/>
            <a:chOff x="2040660" y="2693096"/>
            <a:chExt cx="5025391" cy="3338802"/>
          </a:xfrm>
        </p:grpSpPr>
        <p:pic>
          <p:nvPicPr>
            <p:cNvPr id="6" name="图片 5">
              <a:extLst>
                <a:ext uri="{FF2B5EF4-FFF2-40B4-BE49-F238E27FC236}">
                  <a16:creationId xmlns:a16="http://schemas.microsoft.com/office/drawing/2014/main" id="{847E86EF-ED43-424E-AFAF-D2E8A4B45E1C}"/>
                </a:ext>
              </a:extLst>
            </p:cNvPr>
            <p:cNvPicPr>
              <a:picLocks noChangeAspect="1"/>
            </p:cNvPicPr>
            <p:nvPr/>
          </p:nvPicPr>
          <p:blipFill rotWithShape="1">
            <a:blip r:embed="rId4"/>
            <a:srcRect l="5868" t="5174" r="8704" b="6221"/>
            <a:stretch/>
          </p:blipFill>
          <p:spPr>
            <a:xfrm>
              <a:off x="2040660" y="2693096"/>
              <a:ext cx="5025391" cy="3256767"/>
            </a:xfrm>
            <a:prstGeom prst="rect">
              <a:avLst/>
            </a:prstGeom>
          </p:spPr>
        </p:pic>
        <p:sp>
          <p:nvSpPr>
            <p:cNvPr id="11" name="文本框 10">
              <a:extLst>
                <a:ext uri="{FF2B5EF4-FFF2-40B4-BE49-F238E27FC236}">
                  <a16:creationId xmlns:a16="http://schemas.microsoft.com/office/drawing/2014/main" id="{49ACE77B-3471-6347-AE31-2D0171DFC26B}"/>
                </a:ext>
              </a:extLst>
            </p:cNvPr>
            <p:cNvSpPr txBox="1"/>
            <p:nvPr/>
          </p:nvSpPr>
          <p:spPr>
            <a:xfrm>
              <a:off x="2081797" y="2775131"/>
              <a:ext cx="461665" cy="3256767"/>
            </a:xfrm>
            <a:prstGeom prst="rect">
              <a:avLst/>
            </a:prstGeom>
            <a:noFill/>
          </p:spPr>
          <p:txBody>
            <a:bodyPr vert="eaVert" wrap="square" rtlCol="0">
              <a:spAutoFit/>
            </a:bodyPr>
            <a:lstStyle/>
            <a:p>
              <a:r>
                <a:rPr kumimoji="1" lang="zh-CN" altLang="en-US" dirty="0">
                  <a:latin typeface="Songti SC" panose="02010600040101010101" pitchFamily="2" charset="-122"/>
                  <a:ea typeface="Songti SC" panose="02010600040101010101" pitchFamily="2" charset="-122"/>
                </a:rPr>
                <a:t>鲁晓东，连玉君，二〇一二</a:t>
              </a:r>
            </a:p>
          </p:txBody>
        </p:sp>
      </p:grpSp>
      <p:sp>
        <p:nvSpPr>
          <p:cNvPr id="9" name="文本框 8">
            <a:extLst>
              <a:ext uri="{FF2B5EF4-FFF2-40B4-BE49-F238E27FC236}">
                <a16:creationId xmlns:a16="http://schemas.microsoft.com/office/drawing/2014/main" id="{62C9F8AB-4758-304A-BDAB-22F97EE8D8C5}"/>
              </a:ext>
            </a:extLst>
          </p:cNvPr>
          <p:cNvSpPr txBox="1"/>
          <p:nvPr/>
        </p:nvSpPr>
        <p:spPr>
          <a:xfrm>
            <a:off x="2166234" y="5107692"/>
            <a:ext cx="3358612"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Graph3.1.4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本数据集中</a:t>
            </a:r>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TFP</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分布</a:t>
            </a:r>
          </a:p>
        </p:txBody>
      </p:sp>
    </p:spTree>
    <p:extLst>
      <p:ext uri="{BB962C8B-B14F-4D97-AF65-F5344CB8AC3E}">
        <p14:creationId xmlns:p14="http://schemas.microsoft.com/office/powerpoint/2010/main" val="226731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C262BDA-1434-F841-A97B-244C42E30F87}"/>
              </a:ext>
            </a:extLst>
          </p:cNvPr>
          <p:cNvPicPr>
            <a:picLocks noChangeAspect="1"/>
          </p:cNvPicPr>
          <p:nvPr/>
        </p:nvPicPr>
        <p:blipFill>
          <a:blip r:embed="rId2"/>
          <a:stretch>
            <a:fillRect/>
          </a:stretch>
        </p:blipFill>
        <p:spPr>
          <a:xfrm>
            <a:off x="2006238" y="664867"/>
            <a:ext cx="7046323" cy="5122026"/>
          </a:xfrm>
          <a:prstGeom prst="rect">
            <a:avLst/>
          </a:prstGeom>
        </p:spPr>
      </p:pic>
      <p:sp>
        <p:nvSpPr>
          <p:cNvPr id="3" name="矩形 2">
            <a:extLst>
              <a:ext uri="{FF2B5EF4-FFF2-40B4-BE49-F238E27FC236}">
                <a16:creationId xmlns:a16="http://schemas.microsoft.com/office/drawing/2014/main" id="{EC77F63F-8F83-974F-BF3C-5575ADE40BEE}"/>
              </a:ext>
            </a:extLst>
          </p:cNvPr>
          <p:cNvSpPr/>
          <p:nvPr/>
        </p:nvSpPr>
        <p:spPr>
          <a:xfrm>
            <a:off x="1824447" y="5602227"/>
            <a:ext cx="8969828" cy="923330"/>
          </a:xfrm>
          <a:prstGeom prst="rect">
            <a:avLst/>
          </a:prstGeom>
        </p:spPr>
        <p:txBody>
          <a:bodyPr wrap="square">
            <a:spAutoFit/>
          </a:bodyPr>
          <a:lstStyle/>
          <a:p>
            <a:pPr algn="just">
              <a:spcAft>
                <a:spcPts val="0"/>
              </a:spcAft>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Graph3.1.5</a:t>
            </a:r>
            <a:r>
              <a:rPr lang="zh-CN" altLang="en-US"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Pearson correlation coefficients for the variables</a:t>
            </a:r>
          </a:p>
          <a:p>
            <a:pPr algn="just">
              <a:spcAft>
                <a:spcPts val="0"/>
              </a:spcAft>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dark red indicates a coefficient of -1 and dark green indicates a coefficient of 1</a:t>
            </a:r>
          </a:p>
          <a:p>
            <a:pPr algn="just">
              <a:spcAft>
                <a:spcPts val="0"/>
              </a:spcAft>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blue indicates correlations that are not significant (p-value&gt;0.05)</a:t>
            </a:r>
            <a:endParaRPr lang="zh-CN" altLang="zh-CN" kern="1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233CDE2A-C96F-A24B-9F1F-47233559F8EC}"/>
              </a:ext>
            </a:extLst>
          </p:cNvPr>
          <p:cNvSpPr/>
          <p:nvPr/>
        </p:nvSpPr>
        <p:spPr>
          <a:xfrm>
            <a:off x="213361" y="411479"/>
            <a:ext cx="6096000" cy="461665"/>
          </a:xfrm>
          <a:prstGeom prst="rect">
            <a:avLst/>
          </a:prstGeom>
        </p:spPr>
        <p:txBody>
          <a:bodyPr>
            <a:spAutoFit/>
          </a:bodyPr>
          <a:lstStyle/>
          <a:p>
            <a:pPr>
              <a:spcAft>
                <a:spcPts val="1800"/>
              </a:spcAft>
            </a:pP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3.1.2</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变量 </a:t>
            </a: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相关性</a:t>
            </a:r>
            <a:endPar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389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B55FA824-4540-450F-8E46-E9268E4FA300}"/>
              </a:ext>
            </a:extLst>
          </p:cNvPr>
          <p:cNvSpPr/>
          <p:nvPr/>
        </p:nvSpPr>
        <p:spPr>
          <a:xfrm>
            <a:off x="213361" y="411479"/>
            <a:ext cx="6096000" cy="461665"/>
          </a:xfrm>
          <a:prstGeom prst="rect">
            <a:avLst/>
          </a:prstGeom>
        </p:spPr>
        <p:txBody>
          <a:bodyPr>
            <a:spAutoFit/>
          </a:bodyPr>
          <a:lstStyle/>
          <a:p>
            <a:pPr>
              <a:spcAft>
                <a:spcPts val="1800"/>
              </a:spcAft>
            </a:pP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3.1.3</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TFP–</a:t>
            </a:r>
            <a:r>
              <a:rPr lang="zh-CN" altLang="en-US"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rPr>
              <a:t> 单变量回归</a:t>
            </a:r>
            <a:endParaRPr lang="en-US" altLang="zh-CN" sz="2400" dirty="0">
              <a:solidFill>
                <a:srgbClr val="1F090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8">
            <a:extLst>
              <a:ext uri="{FF2B5EF4-FFF2-40B4-BE49-F238E27FC236}">
                <a16:creationId xmlns:a16="http://schemas.microsoft.com/office/drawing/2014/main" id="{A26DAA34-61C3-4DFF-8034-91E4A17CBB3D}"/>
              </a:ext>
            </a:extLst>
          </p:cNvPr>
          <p:cNvSpPr txBox="1"/>
          <p:nvPr/>
        </p:nvSpPr>
        <p:spPr>
          <a:xfrm>
            <a:off x="1445800" y="5287502"/>
            <a:ext cx="4051109"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Graph3.1.6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企业进入率与沉没成本分布</a:t>
            </a:r>
          </a:p>
        </p:txBody>
      </p:sp>
      <p:sp>
        <p:nvSpPr>
          <p:cNvPr id="6" name="文本框 8">
            <a:extLst>
              <a:ext uri="{FF2B5EF4-FFF2-40B4-BE49-F238E27FC236}">
                <a16:creationId xmlns:a16="http://schemas.microsoft.com/office/drawing/2014/main" id="{1D969331-122B-48D3-99E3-70B2D209E776}"/>
              </a:ext>
            </a:extLst>
          </p:cNvPr>
          <p:cNvSpPr txBox="1"/>
          <p:nvPr/>
        </p:nvSpPr>
        <p:spPr>
          <a:xfrm>
            <a:off x="7251335" y="5287502"/>
            <a:ext cx="4051109"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Graph3.1.7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企业退出率与沉没成本分布</a:t>
            </a:r>
          </a:p>
        </p:txBody>
      </p:sp>
      <p:pic>
        <p:nvPicPr>
          <p:cNvPr id="8" name="图片 7">
            <a:extLst>
              <a:ext uri="{FF2B5EF4-FFF2-40B4-BE49-F238E27FC236}">
                <a16:creationId xmlns:a16="http://schemas.microsoft.com/office/drawing/2014/main" id="{34F9D2AB-0FF3-884C-B00C-1BC2C97C1530}"/>
              </a:ext>
            </a:extLst>
          </p:cNvPr>
          <p:cNvPicPr>
            <a:picLocks noChangeAspect="1"/>
          </p:cNvPicPr>
          <p:nvPr/>
        </p:nvPicPr>
        <p:blipFill>
          <a:blip r:embed="rId2"/>
          <a:stretch>
            <a:fillRect/>
          </a:stretch>
        </p:blipFill>
        <p:spPr>
          <a:xfrm>
            <a:off x="563863" y="1570498"/>
            <a:ext cx="5104147" cy="3717004"/>
          </a:xfrm>
          <a:prstGeom prst="rect">
            <a:avLst/>
          </a:prstGeom>
        </p:spPr>
      </p:pic>
      <p:pic>
        <p:nvPicPr>
          <p:cNvPr id="10" name="图片 9">
            <a:extLst>
              <a:ext uri="{FF2B5EF4-FFF2-40B4-BE49-F238E27FC236}">
                <a16:creationId xmlns:a16="http://schemas.microsoft.com/office/drawing/2014/main" id="{E8799B0D-361D-1544-98FD-253A025405B4}"/>
              </a:ext>
            </a:extLst>
          </p:cNvPr>
          <p:cNvPicPr>
            <a:picLocks noChangeAspect="1"/>
          </p:cNvPicPr>
          <p:nvPr/>
        </p:nvPicPr>
        <p:blipFill>
          <a:blip r:embed="rId3"/>
          <a:stretch>
            <a:fillRect/>
          </a:stretch>
        </p:blipFill>
        <p:spPr>
          <a:xfrm>
            <a:off x="6309360" y="1570498"/>
            <a:ext cx="5104147" cy="3717004"/>
          </a:xfrm>
          <a:prstGeom prst="rect">
            <a:avLst/>
          </a:prstGeom>
        </p:spPr>
      </p:pic>
    </p:spTree>
    <p:extLst>
      <p:ext uri="{BB962C8B-B14F-4D97-AF65-F5344CB8AC3E}">
        <p14:creationId xmlns:p14="http://schemas.microsoft.com/office/powerpoint/2010/main" val="2387215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D6E1A03-96F9-1E4D-8560-ACE51FB3C6D8}"/>
              </a:ext>
            </a:extLst>
          </p:cNvPr>
          <p:cNvSpPr txBox="1"/>
          <p:nvPr/>
        </p:nvSpPr>
        <p:spPr>
          <a:xfrm>
            <a:off x="130629" y="355590"/>
            <a:ext cx="8794395" cy="523220"/>
          </a:xfrm>
          <a:prstGeom prst="rect">
            <a:avLst/>
          </a:prstGeom>
          <a:noFill/>
        </p:spPr>
        <p:txBody>
          <a:bodyPr wrap="none" rtlCol="0">
            <a:spAutoFit/>
          </a:bodyPr>
          <a:lstStyle/>
          <a:p>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2</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结论</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2</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的实证验证：描绘不同行业中企业的</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TFP</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分布</a:t>
            </a:r>
          </a:p>
        </p:txBody>
      </p:sp>
      <p:sp>
        <p:nvSpPr>
          <p:cNvPr id="5" name="文本框 4">
            <a:extLst>
              <a:ext uri="{FF2B5EF4-FFF2-40B4-BE49-F238E27FC236}">
                <a16:creationId xmlns:a16="http://schemas.microsoft.com/office/drawing/2014/main" id="{680B166A-B13D-D949-8818-76B732C76B3C}"/>
              </a:ext>
            </a:extLst>
          </p:cNvPr>
          <p:cNvSpPr txBox="1"/>
          <p:nvPr/>
        </p:nvSpPr>
        <p:spPr>
          <a:xfrm>
            <a:off x="644624" y="1270250"/>
            <a:ext cx="9576614" cy="2185214"/>
          </a:xfrm>
          <a:prstGeom prst="rect">
            <a:avLst/>
          </a:prstGeom>
          <a:noFill/>
        </p:spPr>
        <p:txBody>
          <a:bodyPr wrap="square" rtlCol="0">
            <a:spAutoFit/>
          </a:bodyPr>
          <a:lstStyle/>
          <a:p>
            <a:r>
              <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rPr>
              <a:t>1.</a:t>
            </a:r>
            <a:r>
              <a:rPr kumimoji="1" lang="zh-CN" altLang="en-US" sz="2000" dirty="0">
                <a:latin typeface="Times New Roman" panose="02020603050405020304" pitchFamily="18" charset="0"/>
                <a:ea typeface="Songti SC" panose="02010600040101010101" pitchFamily="2" charset="-122"/>
                <a:cs typeface="Times New Roman" panose="02020603050405020304" pitchFamily="18" charset="0"/>
              </a:rPr>
              <a:t>数据来源：分行业（</a:t>
            </a:r>
            <a:r>
              <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rPr>
              <a:t>39</a:t>
            </a:r>
            <a:r>
              <a:rPr kumimoji="1" lang="zh-CN" altLang="en-US" sz="2000" dirty="0">
                <a:latin typeface="Times New Roman" panose="02020603050405020304" pitchFamily="18" charset="0"/>
                <a:ea typeface="Songti SC" panose="02010600040101010101" pitchFamily="2" charset="-122"/>
                <a:cs typeface="Times New Roman" panose="02020603050405020304" pitchFamily="18" charset="0"/>
              </a:rPr>
              <a:t>个）使用</a:t>
            </a:r>
            <a:r>
              <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rPr>
              <a:t>LP</a:t>
            </a:r>
            <a:r>
              <a:rPr kumimoji="1" lang="zh-CN" altLang="en-US" sz="2000" dirty="0">
                <a:latin typeface="Times New Roman" panose="02020603050405020304" pitchFamily="18" charset="0"/>
                <a:ea typeface="Songti SC" panose="02010600040101010101" pitchFamily="2" charset="-122"/>
                <a:cs typeface="Times New Roman" panose="02020603050405020304" pitchFamily="18" charset="0"/>
              </a:rPr>
              <a:t>方法得到的每年每个企业的</a:t>
            </a:r>
            <a:r>
              <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rPr>
              <a:t>TFP</a:t>
            </a:r>
            <a:r>
              <a:rPr kumimoji="1" lang="zh-CN" altLang="en-US" sz="2000" dirty="0">
                <a:latin typeface="Times New Roman" panose="02020603050405020304" pitchFamily="18" charset="0"/>
                <a:ea typeface="Songti SC" panose="02010600040101010101" pitchFamily="2" charset="-122"/>
                <a:cs typeface="Times New Roman" panose="02020603050405020304" pitchFamily="18" charset="0"/>
              </a:rPr>
              <a:t>估计值。</a:t>
            </a:r>
            <a:endPar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endParaRPr>
          </a:p>
          <a:p>
            <a:endPar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endParaRPr>
          </a:p>
          <a:p>
            <a:endPar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endParaRPr>
          </a:p>
          <a:p>
            <a:r>
              <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rPr>
              <a:t>2.</a:t>
            </a:r>
            <a:r>
              <a:rPr kumimoji="1" lang="zh-CN" altLang="en-US" sz="2000" dirty="0">
                <a:latin typeface="Times New Roman" panose="02020603050405020304" pitchFamily="18" charset="0"/>
                <a:ea typeface="Songti SC" panose="02010600040101010101" pitchFamily="2" charset="-122"/>
                <a:cs typeface="Times New Roman" panose="02020603050405020304" pitchFamily="18" charset="0"/>
              </a:rPr>
              <a:t>核密度估计法（</a:t>
            </a:r>
            <a:r>
              <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rPr>
              <a:t>KDE</a:t>
            </a:r>
            <a:r>
              <a:rPr kumimoji="1" lang="zh-CN" altLang="en-US" sz="2000" dirty="0">
                <a:latin typeface="Times New Roman" panose="02020603050405020304" pitchFamily="18" charset="0"/>
                <a:ea typeface="Songti SC" panose="02010600040101010101" pitchFamily="2" charset="-122"/>
                <a:cs typeface="Times New Roman" panose="02020603050405020304" pitchFamily="18" charset="0"/>
              </a:rPr>
              <a:t>）</a:t>
            </a:r>
            <a:endPar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endParaRPr>
          </a:p>
          <a:p>
            <a:r>
              <a:rPr kumimoji="1" lang="zh-CN" altLang="en-US" sz="2000" dirty="0">
                <a:latin typeface="Times New Roman" panose="02020603050405020304" pitchFamily="18" charset="0"/>
                <a:ea typeface="Songti SC" panose="02010600040101010101" pitchFamily="2" charset="-122"/>
                <a:cs typeface="Times New Roman" panose="02020603050405020304" pitchFamily="18" charset="0"/>
              </a:rPr>
              <a:t>    非参数估计，以正态分布函数作为核函数，在数据点处模拟正态分布。</a:t>
            </a:r>
            <a:endParaRPr kumimoji="1" lang="en-US" altLang="zh-CN" sz="2000" dirty="0">
              <a:latin typeface="Times New Roman" panose="02020603050405020304" pitchFamily="18" charset="0"/>
              <a:ea typeface="Songti SC" panose="02010600040101010101" pitchFamily="2" charset="-122"/>
              <a:cs typeface="Times New Roman" panose="02020603050405020304" pitchFamily="18" charset="0"/>
            </a:endParaRPr>
          </a:p>
          <a:p>
            <a:pPr marL="342900" indent="-342900">
              <a:buAutoNum type="arabicPeriod"/>
            </a:pPr>
            <a:endParaRPr kumimoji="1" lang="en-US" altLang="zh-CN" dirty="0">
              <a:latin typeface="Times New Roman" panose="02020603050405020304" pitchFamily="18" charset="0"/>
              <a:ea typeface="Songti SC" panose="02010600040101010101" pitchFamily="2" charset="-122"/>
              <a:cs typeface="Times New Roman" panose="02020603050405020304" pitchFamily="18" charset="0"/>
            </a:endParaRPr>
          </a:p>
          <a:p>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示例：</a:t>
            </a:r>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2007</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年化学原料与化学制品业</a:t>
            </a:r>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TFP</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分布</a:t>
            </a:r>
          </a:p>
        </p:txBody>
      </p:sp>
      <p:pic>
        <p:nvPicPr>
          <p:cNvPr id="3" name="图片 2">
            <a:extLst>
              <a:ext uri="{FF2B5EF4-FFF2-40B4-BE49-F238E27FC236}">
                <a16:creationId xmlns:a16="http://schemas.microsoft.com/office/drawing/2014/main" id="{6838B7FE-B10E-154C-88FE-2870C8A97787}"/>
              </a:ext>
            </a:extLst>
          </p:cNvPr>
          <p:cNvPicPr>
            <a:picLocks noChangeAspect="1"/>
          </p:cNvPicPr>
          <p:nvPr/>
        </p:nvPicPr>
        <p:blipFill>
          <a:blip r:embed="rId2"/>
          <a:stretch>
            <a:fillRect/>
          </a:stretch>
        </p:blipFill>
        <p:spPr>
          <a:xfrm>
            <a:off x="5872907" y="3029337"/>
            <a:ext cx="5513627" cy="3828663"/>
          </a:xfrm>
          <a:prstGeom prst="rect">
            <a:avLst/>
          </a:prstGeom>
        </p:spPr>
      </p:pic>
    </p:spTree>
    <p:extLst>
      <p:ext uri="{BB962C8B-B14F-4D97-AF65-F5344CB8AC3E}">
        <p14:creationId xmlns:p14="http://schemas.microsoft.com/office/powerpoint/2010/main" val="3498166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CDBA7-3142-8E48-8E9D-3AEC4E45B33B}"/>
              </a:ext>
            </a:extLst>
          </p:cNvPr>
          <p:cNvSpPr>
            <a:spLocks noGrp="1"/>
          </p:cNvSpPr>
          <p:nvPr>
            <p:ph type="ctrTitle"/>
          </p:nvPr>
        </p:nvSpPr>
        <p:spPr>
          <a:xfrm>
            <a:off x="372313" y="241419"/>
            <a:ext cx="7293615" cy="4036288"/>
          </a:xfrm>
        </p:spPr>
        <p:txBody>
          <a:bodyPr>
            <a:normAutofit/>
          </a:bodyPr>
          <a:lstStyle/>
          <a:p>
            <a:pPr algn="l"/>
            <a:r>
              <a:rPr kumimoji="1" lang="zh-CN" altLang="en-US" sz="2400" dirty="0">
                <a:latin typeface="Songti SC" panose="02010600040101010101" pitchFamily="2" charset="-122"/>
                <a:ea typeface="Songti SC" panose="02010600040101010101" pitchFamily="2" charset="-122"/>
              </a:rPr>
              <a:t>模型假设：</a:t>
            </a:r>
            <a:br>
              <a:rPr kumimoji="1" lang="en-US" altLang="zh-CN" sz="2400" dirty="0">
                <a:latin typeface="Songti SC" panose="02010600040101010101" pitchFamily="2" charset="-122"/>
                <a:ea typeface="Songti SC" panose="02010600040101010101" pitchFamily="2" charset="-122"/>
              </a:rPr>
            </a:br>
            <a:r>
              <a:rPr kumimoji="1" lang="zh-CN" altLang="en-US" sz="2400" dirty="0">
                <a:latin typeface="Songti SC" panose="02010600040101010101" pitchFamily="2" charset="-122"/>
                <a:ea typeface="Songti SC" panose="02010600040101010101" pitchFamily="2" charset="-122"/>
              </a:rPr>
              <a:t>某一特定行业中：</a:t>
            </a:r>
            <a:br>
              <a:rPr kumimoji="1" lang="en-US" altLang="zh-CN" sz="2400" dirty="0">
                <a:latin typeface="Songti SC" panose="02010600040101010101" pitchFamily="2" charset="-122"/>
                <a:ea typeface="Songti SC" panose="02010600040101010101" pitchFamily="2" charset="-122"/>
              </a:rPr>
            </a:br>
            <a:r>
              <a:rPr kumimoji="1" lang="zh-CN" altLang="en-US" sz="2400" dirty="0">
                <a:latin typeface="Songti SC" panose="02010600040101010101" pitchFamily="2" charset="-122"/>
                <a:ea typeface="Songti SC" panose="02010600040101010101" pitchFamily="2" charset="-122"/>
              </a:rPr>
              <a:t>新进入者、退出者、在位者之间生产率</a:t>
            </a:r>
            <a:r>
              <a:rPr kumimoji="1" lang="zh-CN" altLang="en-US" sz="2400" b="1" dirty="0">
                <a:latin typeface="Songti SC" panose="02010600040101010101" pitchFamily="2" charset="-122"/>
                <a:ea typeface="Songti SC" panose="02010600040101010101" pitchFamily="2" charset="-122"/>
              </a:rPr>
              <a:t>存在一定差异</a:t>
            </a:r>
            <a:r>
              <a:rPr kumimoji="1" lang="zh-CN" altLang="en-US" sz="2400" dirty="0">
                <a:latin typeface="Songti SC" panose="02010600040101010101" pitchFamily="2" charset="-122"/>
                <a:ea typeface="Songti SC" panose="02010600040101010101" pitchFamily="2" charset="-122"/>
              </a:rPr>
              <a:t>；</a:t>
            </a:r>
            <a:br>
              <a:rPr kumimoji="1" lang="en-US" altLang="zh-CN" sz="2400" dirty="0">
                <a:latin typeface="Songti SC" panose="02010600040101010101" pitchFamily="2" charset="-122"/>
                <a:ea typeface="Songti SC" panose="02010600040101010101" pitchFamily="2" charset="-122"/>
              </a:rPr>
            </a:br>
            <a:br>
              <a:rPr kumimoji="1" lang="en-US" altLang="zh-CN" sz="2400" dirty="0">
                <a:latin typeface="Songti SC" panose="02010600040101010101" pitchFamily="2" charset="-122"/>
                <a:ea typeface="Songti SC" panose="02010600040101010101" pitchFamily="2" charset="-122"/>
              </a:rPr>
            </a:br>
            <a:r>
              <a:rPr kumimoji="1" lang="zh-CN" altLang="en-US" sz="2400" dirty="0">
                <a:latin typeface="Songti SC" panose="02010600040101010101" pitchFamily="2" charset="-122"/>
                <a:ea typeface="Songti SC" panose="02010600040101010101" pitchFamily="2" charset="-122"/>
              </a:rPr>
              <a:t>模型结论</a:t>
            </a:r>
            <a:r>
              <a:rPr kumimoji="1" lang="en-US" altLang="zh-CN" sz="2400" dirty="0">
                <a:latin typeface="Songti SC" panose="02010600040101010101" pitchFamily="2" charset="-122"/>
                <a:ea typeface="Songti SC" panose="02010600040101010101" pitchFamily="2" charset="-122"/>
              </a:rPr>
              <a:t>2</a:t>
            </a:r>
            <a:r>
              <a:rPr kumimoji="1" lang="zh-CN" altLang="en-US" sz="2400" dirty="0">
                <a:latin typeface="Songti SC" panose="02010600040101010101" pitchFamily="2" charset="-122"/>
                <a:ea typeface="Songti SC" panose="02010600040101010101" pitchFamily="2" charset="-122"/>
              </a:rPr>
              <a:t>：</a:t>
            </a:r>
            <a:br>
              <a:rPr kumimoji="1" lang="en-US" altLang="zh-CN" sz="2400" dirty="0">
                <a:latin typeface="Songti SC" panose="02010600040101010101" pitchFamily="2" charset="-122"/>
                <a:ea typeface="Songti SC" panose="02010600040101010101" pitchFamily="2" charset="-122"/>
              </a:rPr>
            </a:br>
            <a:br>
              <a:rPr kumimoji="1" lang="en-US" altLang="zh-CN" sz="2400" dirty="0">
                <a:latin typeface="Songti SC" panose="02010600040101010101" pitchFamily="2" charset="-122"/>
                <a:ea typeface="Songti SC" panose="02010600040101010101" pitchFamily="2" charset="-122"/>
              </a:rPr>
            </a:br>
            <a:r>
              <a:rPr kumimoji="1" lang="zh-CN" altLang="en-US" sz="2400" dirty="0">
                <a:latin typeface="Songti SC" panose="02010600040101010101" pitchFamily="2" charset="-122"/>
                <a:ea typeface="Songti SC" panose="02010600040101010101" pitchFamily="2" charset="-122"/>
              </a:rPr>
              <a:t>进入沉没成本越高的行业，退出的临界生产率越低，</a:t>
            </a:r>
            <a:br>
              <a:rPr kumimoji="1" lang="en-US" altLang="zh-CN" sz="2400" dirty="0">
                <a:latin typeface="Songti SC" panose="02010600040101010101" pitchFamily="2" charset="-122"/>
                <a:ea typeface="Songti SC" panose="02010600040101010101" pitchFamily="2" charset="-122"/>
              </a:rPr>
            </a:br>
            <a:r>
              <a:rPr kumimoji="1" lang="zh-CN" altLang="en-US" sz="2400" dirty="0">
                <a:latin typeface="Songti SC" panose="02010600040101010101" pitchFamily="2" charset="-122"/>
                <a:ea typeface="Songti SC" panose="02010600040101010101" pitchFamily="2" charset="-122"/>
              </a:rPr>
              <a:t>退出企业和在位企业之间生产率差异越大；</a:t>
            </a:r>
            <a:br>
              <a:rPr kumimoji="1" lang="en-US" altLang="zh-CN" sz="2800" dirty="0">
                <a:latin typeface="Songti SC" panose="02010600040101010101" pitchFamily="2" charset="-122"/>
                <a:ea typeface="Songti SC" panose="02010600040101010101" pitchFamily="2" charset="-122"/>
              </a:rPr>
            </a:br>
            <a:br>
              <a:rPr kumimoji="1" lang="en-US" altLang="zh-CN" sz="2800" dirty="0">
                <a:latin typeface="Songti SC" panose="02010600040101010101" pitchFamily="2" charset="-122"/>
                <a:ea typeface="Songti SC" panose="02010600040101010101" pitchFamily="2" charset="-122"/>
              </a:rPr>
            </a:br>
            <a:endParaRPr kumimoji="1" lang="zh-CN" altLang="en-US" sz="2800" dirty="0">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E6CB6154-CFC4-B042-95B8-F8C445959292}"/>
              </a:ext>
            </a:extLst>
          </p:cNvPr>
          <p:cNvSpPr txBox="1"/>
          <p:nvPr/>
        </p:nvSpPr>
        <p:spPr>
          <a:xfrm>
            <a:off x="155681" y="205277"/>
            <a:ext cx="8794395" cy="523220"/>
          </a:xfrm>
          <a:prstGeom prst="rect">
            <a:avLst/>
          </a:prstGeom>
          <a:noFill/>
        </p:spPr>
        <p:txBody>
          <a:bodyPr wrap="none" rtlCol="0">
            <a:spAutoFit/>
          </a:bodyPr>
          <a:lstStyle/>
          <a:p>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2</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结论</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2</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的实证验证：描绘不同行业中企业的</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TFP</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分布</a:t>
            </a:r>
          </a:p>
        </p:txBody>
      </p:sp>
      <p:graphicFrame>
        <p:nvGraphicFramePr>
          <p:cNvPr id="5" name="表格 4">
            <a:extLst>
              <a:ext uri="{FF2B5EF4-FFF2-40B4-BE49-F238E27FC236}">
                <a16:creationId xmlns:a16="http://schemas.microsoft.com/office/drawing/2014/main" id="{C35006EC-B689-EB4F-9892-EBE3AA16AF48}"/>
              </a:ext>
            </a:extLst>
          </p:cNvPr>
          <p:cNvGraphicFramePr>
            <a:graphicFrameLocks noGrp="1"/>
          </p:cNvGraphicFramePr>
          <p:nvPr>
            <p:extLst>
              <p:ext uri="{D42A27DB-BD31-4B8C-83A1-F6EECF244321}">
                <p14:modId xmlns:p14="http://schemas.microsoft.com/office/powerpoint/2010/main" val="181083958"/>
              </p:ext>
            </p:extLst>
          </p:nvPr>
        </p:nvGraphicFramePr>
        <p:xfrm>
          <a:off x="4880546" y="3557968"/>
          <a:ext cx="3467193" cy="3158255"/>
        </p:xfrm>
        <a:graphic>
          <a:graphicData uri="http://schemas.openxmlformats.org/drawingml/2006/table">
            <a:tbl>
              <a:tblPr>
                <a:tableStyleId>{775DCB02-9BB8-47FD-8907-85C794F793BA}</a:tableStyleId>
              </a:tblPr>
              <a:tblGrid>
                <a:gridCol w="1221238">
                  <a:extLst>
                    <a:ext uri="{9D8B030D-6E8A-4147-A177-3AD203B41FA5}">
                      <a16:colId xmlns:a16="http://schemas.microsoft.com/office/drawing/2014/main" val="460344944"/>
                    </a:ext>
                  </a:extLst>
                </a:gridCol>
                <a:gridCol w="2245955">
                  <a:extLst>
                    <a:ext uri="{9D8B030D-6E8A-4147-A177-3AD203B41FA5}">
                      <a16:colId xmlns:a16="http://schemas.microsoft.com/office/drawing/2014/main" val="246764112"/>
                    </a:ext>
                  </a:extLst>
                </a:gridCol>
              </a:tblGrid>
              <a:tr h="731729">
                <a:tc>
                  <a:txBody>
                    <a:bodyPr/>
                    <a:lstStyle/>
                    <a:p>
                      <a:pPr algn="l" fontAlgn="ctr"/>
                      <a:r>
                        <a:rPr lang="en-US" altLang="zh-CN" sz="1600" u="none" strike="noStrike" dirty="0">
                          <a:effectLst/>
                        </a:rPr>
                        <a:t>2007</a:t>
                      </a:r>
                      <a:r>
                        <a:rPr lang="zh-CN" altLang="en-US" sz="1600" u="none" strike="noStrike" dirty="0">
                          <a:effectLst/>
                        </a:rPr>
                        <a:t>进入沉没成本排名（从小到大）</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zh-CN" altLang="en-US" sz="1600" u="none" strike="noStrike" dirty="0">
                          <a:effectLst/>
                        </a:rPr>
                        <a:t>行业代码</a:t>
                      </a:r>
                    </a:p>
                    <a:p>
                      <a:pPr algn="l"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049712595"/>
                  </a:ext>
                </a:extLst>
              </a:tr>
              <a:tr h="345963">
                <a:tc>
                  <a:txBody>
                    <a:bodyPr/>
                    <a:lstStyle/>
                    <a:p>
                      <a:pPr algn="r" fontAlgn="ctr"/>
                      <a:r>
                        <a:rPr lang="en-US" altLang="zh-CN" sz="1600" u="none" strike="noStrike" dirty="0">
                          <a:effectLst/>
                        </a:rPr>
                        <a:t>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43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2811269046"/>
                  </a:ext>
                </a:extLst>
              </a:tr>
              <a:tr h="345963">
                <a:tc>
                  <a:txBody>
                    <a:bodyPr/>
                    <a:lstStyle/>
                    <a:p>
                      <a:pPr algn="r" fontAlgn="ctr"/>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a:effectLst/>
                        </a:rPr>
                        <a:t>19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3173966322"/>
                  </a:ext>
                </a:extLst>
              </a:tr>
              <a:tr h="345963">
                <a:tc>
                  <a:txBody>
                    <a:bodyPr/>
                    <a:lstStyle/>
                    <a:p>
                      <a:pPr algn="r" fontAlgn="ctr"/>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a:effectLst/>
                        </a:rPr>
                        <a:t>11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236695298"/>
                  </a:ext>
                </a:extLst>
              </a:tr>
              <a:tr h="345963">
                <a:tc>
                  <a:txBody>
                    <a:bodyPr/>
                    <a:lstStyle/>
                    <a:p>
                      <a:pPr algn="r" fontAlgn="ctr"/>
                      <a:r>
                        <a:rPr lang="en-US" altLang="zh-CN" sz="1600" u="none" strike="noStrike">
                          <a:effectLst/>
                        </a:rPr>
                        <a:t>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b="1" u="none" strike="noStrike" dirty="0">
                          <a:solidFill>
                            <a:srgbClr val="FF0000"/>
                          </a:solidFill>
                          <a:effectLst/>
                        </a:rPr>
                        <a:t>42</a:t>
                      </a:r>
                      <a:endParaRPr lang="en-US" altLang="zh-CN" sz="1600" b="1" i="0" u="none" strike="noStrike" dirty="0">
                        <a:solidFill>
                          <a:srgbClr val="FF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572021493"/>
                  </a:ext>
                </a:extLst>
              </a:tr>
              <a:tr h="345963">
                <a:tc>
                  <a:txBody>
                    <a:bodyPr/>
                    <a:lstStyle/>
                    <a:p>
                      <a:pPr algn="r" fontAlgn="ctr"/>
                      <a:r>
                        <a:rPr lang="en-US" altLang="zh-CN" sz="1600" u="none" strike="noStrike">
                          <a:effectLst/>
                        </a:rPr>
                        <a:t>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b="1" u="none" strike="noStrike" dirty="0">
                          <a:solidFill>
                            <a:srgbClr val="FF0000"/>
                          </a:solidFill>
                          <a:effectLst/>
                        </a:rPr>
                        <a:t>20</a:t>
                      </a:r>
                      <a:endParaRPr lang="en-US" altLang="zh-CN" sz="1600" b="1" i="0" u="none" strike="noStrike" dirty="0">
                        <a:solidFill>
                          <a:srgbClr val="FF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73931869"/>
                  </a:ext>
                </a:extLst>
              </a:tr>
              <a:tr h="345963">
                <a:tc>
                  <a:txBody>
                    <a:bodyPr/>
                    <a:lstStyle/>
                    <a:p>
                      <a:pPr algn="r" fontAlgn="ctr"/>
                      <a:r>
                        <a:rPr lang="en-US" altLang="zh-CN" sz="1600" u="none" strike="noStrike">
                          <a:effectLst/>
                        </a:rPr>
                        <a:t>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b="1" u="none" strike="noStrike" dirty="0">
                          <a:solidFill>
                            <a:srgbClr val="FF0000"/>
                          </a:solidFill>
                          <a:effectLst/>
                        </a:rPr>
                        <a:t>18</a:t>
                      </a:r>
                      <a:endParaRPr lang="en-US" altLang="zh-CN" sz="1600" b="1" i="0" u="none" strike="noStrike" dirty="0">
                        <a:solidFill>
                          <a:srgbClr val="FF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364189703"/>
                  </a:ext>
                </a:extLst>
              </a:tr>
              <a:tr h="345963">
                <a:tc>
                  <a:txBody>
                    <a:bodyPr/>
                    <a:lstStyle/>
                    <a:p>
                      <a:pPr algn="r" fontAlgn="ctr"/>
                      <a:r>
                        <a:rPr lang="en-US" altLang="zh-CN" sz="1600" u="none" strike="noStrike" dirty="0">
                          <a:effectLst/>
                        </a:rPr>
                        <a:t>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24</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3146210965"/>
                  </a:ext>
                </a:extLst>
              </a:tr>
            </a:tbl>
          </a:graphicData>
        </a:graphic>
      </p:graphicFrame>
      <p:graphicFrame>
        <p:nvGraphicFramePr>
          <p:cNvPr id="6" name="表格 5">
            <a:extLst>
              <a:ext uri="{FF2B5EF4-FFF2-40B4-BE49-F238E27FC236}">
                <a16:creationId xmlns:a16="http://schemas.microsoft.com/office/drawing/2014/main" id="{18C43261-47D1-5949-B113-E58DF1A49B0A}"/>
              </a:ext>
            </a:extLst>
          </p:cNvPr>
          <p:cNvGraphicFramePr>
            <a:graphicFrameLocks noGrp="1"/>
          </p:cNvGraphicFramePr>
          <p:nvPr/>
        </p:nvGraphicFramePr>
        <p:xfrm>
          <a:off x="8548155" y="819658"/>
          <a:ext cx="3271532" cy="4749376"/>
        </p:xfrm>
        <a:graphic>
          <a:graphicData uri="http://schemas.openxmlformats.org/drawingml/2006/table">
            <a:tbl>
              <a:tblPr>
                <a:tableStyleId>{775DCB02-9BB8-47FD-8907-85C794F793BA}</a:tableStyleId>
              </a:tblPr>
              <a:tblGrid>
                <a:gridCol w="1873500">
                  <a:extLst>
                    <a:ext uri="{9D8B030D-6E8A-4147-A177-3AD203B41FA5}">
                      <a16:colId xmlns:a16="http://schemas.microsoft.com/office/drawing/2014/main" val="984190182"/>
                    </a:ext>
                  </a:extLst>
                </a:gridCol>
                <a:gridCol w="1398032">
                  <a:extLst>
                    <a:ext uri="{9D8B030D-6E8A-4147-A177-3AD203B41FA5}">
                      <a16:colId xmlns:a16="http://schemas.microsoft.com/office/drawing/2014/main" val="402799409"/>
                    </a:ext>
                  </a:extLst>
                </a:gridCol>
              </a:tblGrid>
              <a:tr h="70634">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altLang="zh-CN" sz="1600" u="none" strike="noStrike" dirty="0">
                          <a:effectLst/>
                        </a:rPr>
                        <a:t>2007</a:t>
                      </a:r>
                      <a:r>
                        <a:rPr lang="zh-CN" altLang="en-US" sz="1600" u="none" strike="noStrike" dirty="0">
                          <a:effectLst/>
                        </a:rPr>
                        <a:t>进入沉没成本排名（从小到大）</a:t>
                      </a:r>
                    </a:p>
                    <a:p>
                      <a:pPr algn="r" fontAlgn="ct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zh-CN" altLang="en-US" sz="1600" u="none" strike="noStrike" dirty="0">
                          <a:effectLst/>
                        </a:rPr>
                        <a:t>行业代码</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2213122551"/>
                  </a:ext>
                </a:extLst>
              </a:tr>
              <a:tr h="229700">
                <a:tc>
                  <a:txBody>
                    <a:bodyPr/>
                    <a:lstStyle/>
                    <a:p>
                      <a:pPr algn="r" fontAlgn="ctr"/>
                      <a:r>
                        <a:rPr lang="en-US" altLang="zh-CN" sz="1600" u="none" strike="noStrike">
                          <a:effectLst/>
                        </a:rPr>
                        <a:t>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9</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425358863"/>
                  </a:ext>
                </a:extLst>
              </a:tr>
              <a:tr h="280352">
                <a:tc>
                  <a:txBody>
                    <a:bodyPr/>
                    <a:lstStyle/>
                    <a:p>
                      <a:pPr algn="r" fontAlgn="ctr"/>
                      <a:r>
                        <a:rPr lang="en-US" altLang="zh-CN" sz="1600" u="none" strike="noStrike" dirty="0">
                          <a:effectLst/>
                        </a:rPr>
                        <a:t>25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26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3444902472"/>
                  </a:ext>
                </a:extLst>
              </a:tr>
              <a:tr h="229700">
                <a:tc>
                  <a:txBody>
                    <a:bodyPr/>
                    <a:lstStyle/>
                    <a:p>
                      <a:pPr algn="r" fontAlgn="ctr"/>
                      <a:r>
                        <a:rPr lang="en-US" altLang="zh-CN" sz="1600" u="none" strike="noStrike">
                          <a:effectLst/>
                        </a:rPr>
                        <a:t>26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3889512838"/>
                  </a:ext>
                </a:extLst>
              </a:tr>
              <a:tr h="229700">
                <a:tc>
                  <a:txBody>
                    <a:bodyPr/>
                    <a:lstStyle/>
                    <a:p>
                      <a:pPr algn="r" fontAlgn="ctr"/>
                      <a:r>
                        <a:rPr lang="en-US" altLang="zh-CN" sz="1600" u="none" strike="noStrike">
                          <a:effectLst/>
                        </a:rPr>
                        <a:t>27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23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677330813"/>
                  </a:ext>
                </a:extLst>
              </a:tr>
              <a:tr h="229700">
                <a:tc>
                  <a:txBody>
                    <a:bodyPr/>
                    <a:lstStyle/>
                    <a:p>
                      <a:pPr algn="r" fontAlgn="ctr"/>
                      <a:r>
                        <a:rPr lang="en-US" altLang="zh-CN" sz="1600" u="none" strike="noStrike">
                          <a:effectLst/>
                        </a:rPr>
                        <a:t>28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b="1" u="none" strike="noStrike" dirty="0">
                          <a:solidFill>
                            <a:srgbClr val="00B0F0"/>
                          </a:solidFill>
                          <a:effectLst/>
                        </a:rPr>
                        <a:t>31</a:t>
                      </a:r>
                      <a:endParaRPr lang="en-US" altLang="zh-CN" sz="1600" b="1" i="0" u="none" strike="noStrike" dirty="0">
                        <a:solidFill>
                          <a:srgbClr val="00B0F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14830411"/>
                  </a:ext>
                </a:extLst>
              </a:tr>
              <a:tr h="229700">
                <a:tc>
                  <a:txBody>
                    <a:bodyPr/>
                    <a:lstStyle/>
                    <a:p>
                      <a:pPr algn="r" fontAlgn="ctr"/>
                      <a:r>
                        <a:rPr lang="en-US" altLang="zh-CN" sz="1600" u="none" strike="noStrike">
                          <a:effectLst/>
                        </a:rPr>
                        <a:t>29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15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3228770298"/>
                  </a:ext>
                </a:extLst>
              </a:tr>
              <a:tr h="229700">
                <a:tc>
                  <a:txBody>
                    <a:bodyPr/>
                    <a:lstStyle/>
                    <a:p>
                      <a:pPr algn="r" fontAlgn="ctr"/>
                      <a:r>
                        <a:rPr lang="en-US" altLang="zh-CN" sz="1600" u="none" strike="noStrike">
                          <a:effectLst/>
                        </a:rPr>
                        <a:t>30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b="1" u="none" strike="noStrike" dirty="0">
                          <a:solidFill>
                            <a:srgbClr val="00B0F0"/>
                          </a:solidFill>
                          <a:effectLst/>
                        </a:rPr>
                        <a:t>14</a:t>
                      </a:r>
                      <a:endParaRPr lang="en-US" altLang="zh-CN" sz="1600" b="1" i="0" u="none" strike="noStrike" dirty="0">
                        <a:solidFill>
                          <a:srgbClr val="00B0F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3487223424"/>
                  </a:ext>
                </a:extLst>
              </a:tr>
              <a:tr h="229700">
                <a:tc>
                  <a:txBody>
                    <a:bodyPr/>
                    <a:lstStyle/>
                    <a:p>
                      <a:pPr algn="r" fontAlgn="ctr"/>
                      <a:r>
                        <a:rPr lang="en-US" altLang="zh-CN" sz="1600" u="none" strike="noStrike">
                          <a:effectLst/>
                        </a:rPr>
                        <a:t>31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a:effectLst/>
                        </a:rPr>
                        <a:t>25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284512400"/>
                  </a:ext>
                </a:extLst>
              </a:tr>
              <a:tr h="229700">
                <a:tc>
                  <a:txBody>
                    <a:bodyPr/>
                    <a:lstStyle/>
                    <a:p>
                      <a:pPr algn="r" fontAlgn="ctr"/>
                      <a:r>
                        <a:rPr lang="en-US" altLang="zh-CN" sz="1600" u="none" strike="noStrike">
                          <a:effectLst/>
                        </a:rPr>
                        <a:t>32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b="1" u="none" strike="noStrike" dirty="0">
                          <a:solidFill>
                            <a:srgbClr val="00B0F0"/>
                          </a:solidFill>
                          <a:effectLst/>
                        </a:rPr>
                        <a:t>34</a:t>
                      </a:r>
                      <a:endParaRPr lang="en-US" altLang="zh-CN" sz="1600" b="1" i="0" u="none" strike="noStrike" dirty="0">
                        <a:solidFill>
                          <a:srgbClr val="00B0F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27762966"/>
                  </a:ext>
                </a:extLst>
              </a:tr>
              <a:tr h="229700">
                <a:tc>
                  <a:txBody>
                    <a:bodyPr/>
                    <a:lstStyle/>
                    <a:p>
                      <a:pPr algn="r" fontAlgn="ctr"/>
                      <a:r>
                        <a:rPr lang="en-US" altLang="zh-CN" sz="1600" u="none" strike="noStrike">
                          <a:effectLst/>
                        </a:rPr>
                        <a:t>33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758081241"/>
                  </a:ext>
                </a:extLst>
              </a:tr>
              <a:tr h="229700">
                <a:tc>
                  <a:txBody>
                    <a:bodyPr/>
                    <a:lstStyle/>
                    <a:p>
                      <a:pPr algn="r" fontAlgn="ctr"/>
                      <a:r>
                        <a:rPr lang="en-US" altLang="zh-CN" sz="1600" u="none" strike="noStrike">
                          <a:effectLst/>
                        </a:rPr>
                        <a:t>34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a:effectLst/>
                        </a:rPr>
                        <a:t>27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3179156604"/>
                  </a:ext>
                </a:extLst>
              </a:tr>
              <a:tr h="229700">
                <a:tc>
                  <a:txBody>
                    <a:bodyPr/>
                    <a:lstStyle/>
                    <a:p>
                      <a:pPr algn="r" fontAlgn="ctr"/>
                      <a:r>
                        <a:rPr lang="en-US" altLang="zh-CN" sz="1600" u="none" strike="noStrike">
                          <a:effectLst/>
                        </a:rPr>
                        <a:t>35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a:effectLst/>
                        </a:rPr>
                        <a:t>45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2583579238"/>
                  </a:ext>
                </a:extLst>
              </a:tr>
              <a:tr h="229700">
                <a:tc>
                  <a:txBody>
                    <a:bodyPr/>
                    <a:lstStyle/>
                    <a:p>
                      <a:pPr algn="r" fontAlgn="ctr"/>
                      <a:r>
                        <a:rPr lang="en-US" altLang="zh-CN" sz="1600" u="none" strike="noStrike">
                          <a:effectLst/>
                        </a:rPr>
                        <a:t>36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16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765046857"/>
                  </a:ext>
                </a:extLst>
              </a:tr>
              <a:tr h="229700">
                <a:tc>
                  <a:txBody>
                    <a:bodyPr/>
                    <a:lstStyle/>
                    <a:p>
                      <a:pPr algn="r" fontAlgn="ctr"/>
                      <a:r>
                        <a:rPr lang="en-US" altLang="zh-CN" sz="1600" u="none" strike="noStrike">
                          <a:effectLst/>
                        </a:rPr>
                        <a:t>37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a:effectLst/>
                        </a:rPr>
                        <a:t>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909490820"/>
                  </a:ext>
                </a:extLst>
              </a:tr>
              <a:tr h="229700">
                <a:tc>
                  <a:txBody>
                    <a:bodyPr/>
                    <a:lstStyle/>
                    <a:p>
                      <a:pPr algn="r" fontAlgn="ctr"/>
                      <a:r>
                        <a:rPr lang="en-US" altLang="zh-CN" sz="1600" u="none" strike="noStrike">
                          <a:effectLst/>
                        </a:rPr>
                        <a:t>38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46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1004148383"/>
                  </a:ext>
                </a:extLst>
              </a:tr>
              <a:tr h="229700">
                <a:tc>
                  <a:txBody>
                    <a:bodyPr/>
                    <a:lstStyle/>
                    <a:p>
                      <a:pPr algn="r" fontAlgn="ctr"/>
                      <a:r>
                        <a:rPr lang="en-US" altLang="zh-CN" sz="1600" u="none" strike="noStrike">
                          <a:effectLst/>
                        </a:rPr>
                        <a:t>39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994" marR="4994" marT="4994" marB="0" anchor="ctr"/>
                </a:tc>
                <a:tc>
                  <a:txBody>
                    <a:bodyPr/>
                    <a:lstStyle/>
                    <a:p>
                      <a:pPr algn="r" fontAlgn="ctr"/>
                      <a:r>
                        <a:rPr lang="en-US" altLang="zh-CN" sz="1600" u="none" strike="noStrike" dirty="0">
                          <a:effectLst/>
                        </a:rPr>
                        <a:t>44</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994" marR="4994" marT="4994" marB="0" anchor="ctr"/>
                </a:tc>
                <a:extLst>
                  <a:ext uri="{0D108BD9-81ED-4DB2-BD59-A6C34878D82A}">
                    <a16:rowId xmlns:a16="http://schemas.microsoft.com/office/drawing/2014/main" val="3108524963"/>
                  </a:ext>
                </a:extLst>
              </a:tr>
            </a:tbl>
          </a:graphicData>
        </a:graphic>
      </p:graphicFrame>
    </p:spTree>
    <p:extLst>
      <p:ext uri="{BB962C8B-B14F-4D97-AF65-F5344CB8AC3E}">
        <p14:creationId xmlns:p14="http://schemas.microsoft.com/office/powerpoint/2010/main" val="357284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20EC105-FDD8-9B40-8BF4-FC325D563597}"/>
              </a:ext>
            </a:extLst>
          </p:cNvPr>
          <p:cNvPicPr>
            <a:picLocks noChangeAspect="1"/>
          </p:cNvPicPr>
          <p:nvPr/>
        </p:nvPicPr>
        <p:blipFill rotWithShape="1">
          <a:blip r:embed="rId2"/>
          <a:srcRect b="10109"/>
          <a:stretch/>
        </p:blipFill>
        <p:spPr>
          <a:xfrm>
            <a:off x="6018472" y="3905962"/>
            <a:ext cx="6096000" cy="2849453"/>
          </a:xfrm>
          <a:prstGeom prst="rect">
            <a:avLst/>
          </a:prstGeom>
        </p:spPr>
      </p:pic>
      <p:pic>
        <p:nvPicPr>
          <p:cNvPr id="7" name="图片 6">
            <a:extLst>
              <a:ext uri="{FF2B5EF4-FFF2-40B4-BE49-F238E27FC236}">
                <a16:creationId xmlns:a16="http://schemas.microsoft.com/office/drawing/2014/main" id="{2B215354-92BD-B54B-B2A8-C391FD4A08E2}"/>
              </a:ext>
            </a:extLst>
          </p:cNvPr>
          <p:cNvPicPr>
            <a:picLocks noChangeAspect="1"/>
          </p:cNvPicPr>
          <p:nvPr/>
        </p:nvPicPr>
        <p:blipFill rotWithShape="1">
          <a:blip r:embed="rId3"/>
          <a:srcRect b="11337"/>
          <a:stretch/>
        </p:blipFill>
        <p:spPr>
          <a:xfrm>
            <a:off x="266375" y="2171037"/>
            <a:ext cx="6018472" cy="2807163"/>
          </a:xfrm>
          <a:prstGeom prst="rect">
            <a:avLst/>
          </a:prstGeom>
        </p:spPr>
      </p:pic>
      <p:pic>
        <p:nvPicPr>
          <p:cNvPr id="4" name="图片 3">
            <a:extLst>
              <a:ext uri="{FF2B5EF4-FFF2-40B4-BE49-F238E27FC236}">
                <a16:creationId xmlns:a16="http://schemas.microsoft.com/office/drawing/2014/main" id="{3E62A391-11D4-1544-A8E1-A6CE727D879F}"/>
              </a:ext>
            </a:extLst>
          </p:cNvPr>
          <p:cNvPicPr>
            <a:picLocks noChangeAspect="1"/>
          </p:cNvPicPr>
          <p:nvPr/>
        </p:nvPicPr>
        <p:blipFill rotWithShape="1">
          <a:blip r:embed="rId4"/>
          <a:srcRect b="10431"/>
          <a:stretch/>
        </p:blipFill>
        <p:spPr>
          <a:xfrm>
            <a:off x="6207318" y="1209197"/>
            <a:ext cx="5907154" cy="2696765"/>
          </a:xfrm>
          <a:prstGeom prst="rect">
            <a:avLst/>
          </a:prstGeom>
        </p:spPr>
      </p:pic>
      <p:sp>
        <p:nvSpPr>
          <p:cNvPr id="5" name="文本框 4">
            <a:extLst>
              <a:ext uri="{FF2B5EF4-FFF2-40B4-BE49-F238E27FC236}">
                <a16:creationId xmlns:a16="http://schemas.microsoft.com/office/drawing/2014/main" id="{380CC627-3FF9-3B49-A423-1D351C472EEB}"/>
              </a:ext>
            </a:extLst>
          </p:cNvPr>
          <p:cNvSpPr txBox="1"/>
          <p:nvPr/>
        </p:nvSpPr>
        <p:spPr>
          <a:xfrm>
            <a:off x="203744" y="934124"/>
            <a:ext cx="7058025" cy="844655"/>
          </a:xfrm>
          <a:prstGeom prst="rect">
            <a:avLst/>
          </a:prstGeom>
          <a:noFill/>
        </p:spPr>
        <p:txBody>
          <a:bodyPr wrap="square" rtlCol="0">
            <a:spAutoFit/>
          </a:bodyPr>
          <a:lstStyle>
            <a:defPPr>
              <a:defRPr lang="zh-CN"/>
            </a:defPPr>
            <a:lvl1pPr>
              <a:defRPr kumimoji="1"/>
            </a:lvl1pPr>
          </a:lstStyle>
          <a:p>
            <a:pPr>
              <a:lnSpc>
                <a:spcPct val="150000"/>
              </a:lnSpc>
            </a:pPr>
            <a:r>
              <a:rPr lang="en-US" altLang="zh-CN" dirty="0">
                <a:latin typeface="Songti SC" panose="02010600040101010101" pitchFamily="2" charset="-122"/>
                <a:ea typeface="Songti SC" panose="02010600040101010101" pitchFamily="2" charset="-122"/>
              </a:rPr>
              <a:t>1</a:t>
            </a:r>
            <a:r>
              <a:rPr lang="zh-CN" altLang="en-US" dirty="0">
                <a:latin typeface="Songti SC" panose="02010600040101010101" pitchFamily="2" charset="-122"/>
                <a:ea typeface="Songti SC" panose="02010600040101010101" pitchFamily="2" charset="-122"/>
              </a:rPr>
              <a:t>）</a:t>
            </a:r>
            <a:r>
              <a:rPr lang="zh-CN" altLang="en-US" b="1" dirty="0">
                <a:latin typeface="Songti SC" panose="02010600040101010101" pitchFamily="2" charset="-122"/>
                <a:ea typeface="Songti SC" panose="02010600040101010101" pitchFamily="2" charset="-122"/>
              </a:rPr>
              <a:t>高进入沉没成本行业</a:t>
            </a:r>
            <a:r>
              <a:rPr lang="en-US" altLang="zh-CN" b="1" dirty="0">
                <a:latin typeface="Songti SC" panose="02010600040101010101" pitchFamily="2" charset="-122"/>
                <a:ea typeface="Songti SC" panose="02010600040101010101" pitchFamily="2" charset="-122"/>
              </a:rPr>
              <a:t>→</a:t>
            </a:r>
            <a:r>
              <a:rPr lang="zh-CN" altLang="en-US" b="1" dirty="0">
                <a:latin typeface="Songti SC" panose="02010600040101010101" pitchFamily="2" charset="-122"/>
                <a:ea typeface="Songti SC" panose="02010600040101010101" pitchFamily="2" charset="-122"/>
              </a:rPr>
              <a:t>退出者与在位者</a:t>
            </a:r>
            <a:r>
              <a:rPr lang="en-US" altLang="zh-CN" b="1" dirty="0">
                <a:latin typeface="Songti SC" panose="02010600040101010101" pitchFamily="2" charset="-122"/>
                <a:ea typeface="Songti SC" panose="02010600040101010101" pitchFamily="2" charset="-122"/>
              </a:rPr>
              <a:t>TFP</a:t>
            </a:r>
            <a:r>
              <a:rPr lang="zh-CN" altLang="en-US" b="1" dirty="0">
                <a:latin typeface="Songti SC" panose="02010600040101010101" pitchFamily="2" charset="-122"/>
                <a:ea typeface="Songti SC" panose="02010600040101010101" pitchFamily="2" charset="-122"/>
              </a:rPr>
              <a:t>分布差异显著</a:t>
            </a:r>
            <a:endParaRPr lang="en-US" altLang="zh-CN" b="1" dirty="0">
              <a:latin typeface="Songti SC" panose="02010600040101010101" pitchFamily="2" charset="-122"/>
              <a:ea typeface="Songti SC" panose="02010600040101010101" pitchFamily="2" charset="-122"/>
            </a:endParaRPr>
          </a:p>
          <a:p>
            <a:pPr>
              <a:lnSpc>
                <a:spcPct val="150000"/>
              </a:lnSpc>
            </a:pPr>
            <a:r>
              <a:rPr lang="zh-CN" altLang="en-US" sz="1600" dirty="0">
                <a:latin typeface="Songti SC" panose="02010600040101010101" pitchFamily="2" charset="-122"/>
                <a:ea typeface="Songti SC" panose="02010600040101010101" pitchFamily="2" charset="-122"/>
              </a:rPr>
              <a:t>以</a:t>
            </a:r>
            <a:r>
              <a:rPr lang="en-US" altLang="zh-CN" sz="1600" dirty="0">
                <a:latin typeface="Songti SC" panose="02010600040101010101" pitchFamily="2" charset="-122"/>
                <a:ea typeface="Songti SC" panose="02010600040101010101" pitchFamily="2" charset="-122"/>
              </a:rPr>
              <a:t>2007</a:t>
            </a:r>
            <a:r>
              <a:rPr lang="zh-CN" altLang="en-US" sz="1600" dirty="0">
                <a:latin typeface="Songti SC" panose="02010600040101010101" pitchFamily="2" charset="-122"/>
                <a:ea typeface="Songti SC" panose="02010600040101010101" pitchFamily="2" charset="-122"/>
              </a:rPr>
              <a:t>年金属制品业、非金属矿物制品业、食品制造业为例。</a:t>
            </a:r>
          </a:p>
        </p:txBody>
      </p:sp>
      <p:sp>
        <p:nvSpPr>
          <p:cNvPr id="6" name="文本框 5">
            <a:extLst>
              <a:ext uri="{FF2B5EF4-FFF2-40B4-BE49-F238E27FC236}">
                <a16:creationId xmlns:a16="http://schemas.microsoft.com/office/drawing/2014/main" id="{17C54CAA-D462-AE43-A14B-8793929CAC94}"/>
              </a:ext>
            </a:extLst>
          </p:cNvPr>
          <p:cNvSpPr txBox="1"/>
          <p:nvPr/>
        </p:nvSpPr>
        <p:spPr>
          <a:xfrm>
            <a:off x="130629" y="355590"/>
            <a:ext cx="5742278" cy="523220"/>
          </a:xfrm>
          <a:prstGeom prst="rect">
            <a:avLst/>
          </a:prstGeom>
          <a:noFill/>
        </p:spPr>
        <p:txBody>
          <a:bodyPr wrap="none" rtlCol="0">
            <a:spAutoFit/>
          </a:bodyPr>
          <a:lstStyle/>
          <a:p>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2</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描绘不同行业中企业的</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TFP</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分布</a:t>
            </a:r>
          </a:p>
        </p:txBody>
      </p:sp>
    </p:spTree>
    <p:extLst>
      <p:ext uri="{BB962C8B-B14F-4D97-AF65-F5344CB8AC3E}">
        <p14:creationId xmlns:p14="http://schemas.microsoft.com/office/powerpoint/2010/main" val="105366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E6F4D2-6D51-A44B-8E0A-CA48FB1275EA}"/>
              </a:ext>
            </a:extLst>
          </p:cNvPr>
          <p:cNvPicPr>
            <a:picLocks noChangeAspect="1"/>
          </p:cNvPicPr>
          <p:nvPr/>
        </p:nvPicPr>
        <p:blipFill>
          <a:blip r:embed="rId2"/>
          <a:stretch>
            <a:fillRect/>
          </a:stretch>
        </p:blipFill>
        <p:spPr>
          <a:xfrm>
            <a:off x="6591301" y="3441980"/>
            <a:ext cx="5600699" cy="3429000"/>
          </a:xfrm>
          <a:prstGeom prst="rect">
            <a:avLst/>
          </a:prstGeom>
        </p:spPr>
      </p:pic>
      <p:pic>
        <p:nvPicPr>
          <p:cNvPr id="5" name="图片 4">
            <a:extLst>
              <a:ext uri="{FF2B5EF4-FFF2-40B4-BE49-F238E27FC236}">
                <a16:creationId xmlns:a16="http://schemas.microsoft.com/office/drawing/2014/main" id="{7B435617-C3C3-4E47-8CC8-87A3EC2CD383}"/>
              </a:ext>
            </a:extLst>
          </p:cNvPr>
          <p:cNvPicPr>
            <a:picLocks noChangeAspect="1"/>
          </p:cNvPicPr>
          <p:nvPr/>
        </p:nvPicPr>
        <p:blipFill>
          <a:blip r:embed="rId3"/>
          <a:srcRect/>
          <a:stretch/>
        </p:blipFill>
        <p:spPr>
          <a:xfrm>
            <a:off x="6742446" y="305975"/>
            <a:ext cx="5252240" cy="3136005"/>
          </a:xfrm>
          <a:prstGeom prst="rect">
            <a:avLst/>
          </a:prstGeom>
        </p:spPr>
      </p:pic>
      <p:pic>
        <p:nvPicPr>
          <p:cNvPr id="7" name="图片 6">
            <a:extLst>
              <a:ext uri="{FF2B5EF4-FFF2-40B4-BE49-F238E27FC236}">
                <a16:creationId xmlns:a16="http://schemas.microsoft.com/office/drawing/2014/main" id="{B65A3A4F-54AD-504C-9A91-14F0E6C84BDE}"/>
              </a:ext>
            </a:extLst>
          </p:cNvPr>
          <p:cNvPicPr>
            <a:picLocks noChangeAspect="1"/>
          </p:cNvPicPr>
          <p:nvPr/>
        </p:nvPicPr>
        <p:blipFill>
          <a:blip r:embed="rId4"/>
          <a:stretch>
            <a:fillRect/>
          </a:stretch>
        </p:blipFill>
        <p:spPr>
          <a:xfrm>
            <a:off x="157231" y="2020475"/>
            <a:ext cx="6134586" cy="3861697"/>
          </a:xfrm>
          <a:prstGeom prst="rect">
            <a:avLst/>
          </a:prstGeom>
        </p:spPr>
      </p:pic>
      <p:sp>
        <p:nvSpPr>
          <p:cNvPr id="6" name="文本框 5">
            <a:extLst>
              <a:ext uri="{FF2B5EF4-FFF2-40B4-BE49-F238E27FC236}">
                <a16:creationId xmlns:a16="http://schemas.microsoft.com/office/drawing/2014/main" id="{3E110713-27B9-4A40-9913-2968B2BE9986}"/>
              </a:ext>
            </a:extLst>
          </p:cNvPr>
          <p:cNvSpPr txBox="1"/>
          <p:nvPr/>
        </p:nvSpPr>
        <p:spPr>
          <a:xfrm>
            <a:off x="197314" y="758704"/>
            <a:ext cx="7058025" cy="844655"/>
          </a:xfrm>
          <a:prstGeom prst="rect">
            <a:avLst/>
          </a:prstGeom>
          <a:noFill/>
        </p:spPr>
        <p:txBody>
          <a:bodyPr wrap="square" rtlCol="0">
            <a:spAutoFit/>
          </a:bodyPr>
          <a:lstStyle>
            <a:defPPr>
              <a:defRPr lang="zh-CN"/>
            </a:defPPr>
            <a:lvl1pPr>
              <a:defRPr kumimoji="1"/>
            </a:lvl1pPr>
          </a:lstStyle>
          <a:p>
            <a:pPr>
              <a:lnSpc>
                <a:spcPct val="150000"/>
              </a:lnSpc>
            </a:pPr>
            <a:r>
              <a:rPr lang="en-US" altLang="zh-CN" dirty="0">
                <a:latin typeface="Songti SC" panose="02010600040101010101" pitchFamily="2" charset="-122"/>
                <a:ea typeface="Songti SC" panose="02010600040101010101" pitchFamily="2" charset="-122"/>
              </a:rPr>
              <a:t>2</a:t>
            </a:r>
            <a:r>
              <a:rPr lang="zh-CN" altLang="en-US" dirty="0">
                <a:latin typeface="Songti SC" panose="02010600040101010101" pitchFamily="2" charset="-122"/>
                <a:ea typeface="Songti SC" panose="02010600040101010101" pitchFamily="2" charset="-122"/>
              </a:rPr>
              <a:t>）</a:t>
            </a:r>
            <a:r>
              <a:rPr lang="zh-CN" altLang="en-US" b="1" dirty="0">
                <a:latin typeface="Songti SC" panose="02010600040101010101" pitchFamily="2" charset="-122"/>
                <a:ea typeface="Songti SC" panose="02010600040101010101" pitchFamily="2" charset="-122"/>
              </a:rPr>
              <a:t>低进入沉没成本行业</a:t>
            </a:r>
            <a:r>
              <a:rPr lang="en-US" altLang="zh-CN" b="1" dirty="0">
                <a:latin typeface="Songti SC" panose="02010600040101010101" pitchFamily="2" charset="-122"/>
                <a:ea typeface="Songti SC" panose="02010600040101010101" pitchFamily="2" charset="-122"/>
              </a:rPr>
              <a:t>→</a:t>
            </a:r>
            <a:r>
              <a:rPr lang="zh-CN" altLang="en-US" b="1" dirty="0">
                <a:latin typeface="Songti SC" panose="02010600040101010101" pitchFamily="2" charset="-122"/>
                <a:ea typeface="Songti SC" panose="02010600040101010101" pitchFamily="2" charset="-122"/>
              </a:rPr>
              <a:t>退出者与在位者</a:t>
            </a:r>
            <a:r>
              <a:rPr lang="en-US" altLang="zh-CN" b="1" dirty="0">
                <a:latin typeface="Songti SC" panose="02010600040101010101" pitchFamily="2" charset="-122"/>
                <a:ea typeface="Songti SC" panose="02010600040101010101" pitchFamily="2" charset="-122"/>
              </a:rPr>
              <a:t>TFP</a:t>
            </a:r>
            <a:r>
              <a:rPr lang="zh-CN" altLang="en-US" b="1" dirty="0">
                <a:latin typeface="Songti SC" panose="02010600040101010101" pitchFamily="2" charset="-122"/>
                <a:ea typeface="Songti SC" panose="02010600040101010101" pitchFamily="2" charset="-122"/>
              </a:rPr>
              <a:t>分布差异不大</a:t>
            </a:r>
            <a:endParaRPr lang="en-US" altLang="zh-CN" b="1" dirty="0">
              <a:latin typeface="Songti SC" panose="02010600040101010101" pitchFamily="2" charset="-122"/>
              <a:ea typeface="Songti SC" panose="02010600040101010101" pitchFamily="2" charset="-122"/>
            </a:endParaRPr>
          </a:p>
          <a:p>
            <a:pPr>
              <a:lnSpc>
                <a:spcPct val="150000"/>
              </a:lnSpc>
            </a:pPr>
            <a:r>
              <a:rPr lang="zh-CN" altLang="en-US" sz="1600" dirty="0">
                <a:latin typeface="Songti SC" panose="02010600040101010101" pitchFamily="2" charset="-122"/>
                <a:ea typeface="Songti SC" panose="02010600040101010101" pitchFamily="2" charset="-122"/>
              </a:rPr>
              <a:t>以</a:t>
            </a:r>
            <a:r>
              <a:rPr lang="en-US" altLang="zh-CN" sz="1600" dirty="0">
                <a:latin typeface="Songti SC" panose="02010600040101010101" pitchFamily="2" charset="-122"/>
                <a:ea typeface="Songti SC" panose="02010600040101010101" pitchFamily="2" charset="-122"/>
              </a:rPr>
              <a:t>2007</a:t>
            </a:r>
            <a:r>
              <a:rPr lang="zh-CN" altLang="en-US" sz="1600" dirty="0">
                <a:latin typeface="Songti SC" panose="02010600040101010101" pitchFamily="2" charset="-122"/>
                <a:ea typeface="Songti SC" panose="02010600040101010101" pitchFamily="2" charset="-122"/>
              </a:rPr>
              <a:t>年工艺品制造业、木材（草、竹制品）制造业、服装制造业为例。</a:t>
            </a:r>
          </a:p>
        </p:txBody>
      </p:sp>
      <p:sp>
        <p:nvSpPr>
          <p:cNvPr id="8" name="文本框 7">
            <a:extLst>
              <a:ext uri="{FF2B5EF4-FFF2-40B4-BE49-F238E27FC236}">
                <a16:creationId xmlns:a16="http://schemas.microsoft.com/office/drawing/2014/main" id="{402CFEA1-B246-D148-8452-C80EA3549D3E}"/>
              </a:ext>
            </a:extLst>
          </p:cNvPr>
          <p:cNvSpPr txBox="1"/>
          <p:nvPr/>
        </p:nvSpPr>
        <p:spPr>
          <a:xfrm>
            <a:off x="157907" y="188344"/>
            <a:ext cx="5742278" cy="523220"/>
          </a:xfrm>
          <a:prstGeom prst="rect">
            <a:avLst/>
          </a:prstGeom>
          <a:noFill/>
        </p:spPr>
        <p:txBody>
          <a:bodyPr wrap="none" rtlCol="0">
            <a:spAutoFit/>
          </a:bodyPr>
          <a:lstStyle/>
          <a:p>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2</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描绘不同行业中企业的</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TFP</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分布</a:t>
            </a:r>
          </a:p>
        </p:txBody>
      </p:sp>
    </p:spTree>
    <p:extLst>
      <p:ext uri="{BB962C8B-B14F-4D97-AF65-F5344CB8AC3E}">
        <p14:creationId xmlns:p14="http://schemas.microsoft.com/office/powerpoint/2010/main" val="103243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65809C3-E4F2-1D45-9F99-D0189F3CA2BE}"/>
              </a:ext>
            </a:extLst>
          </p:cNvPr>
          <p:cNvSpPr txBox="1"/>
          <p:nvPr/>
        </p:nvSpPr>
        <p:spPr>
          <a:xfrm>
            <a:off x="493015" y="294439"/>
            <a:ext cx="11989442" cy="5507470"/>
          </a:xfrm>
          <a:prstGeom prst="rect">
            <a:avLst/>
          </a:prstGeom>
          <a:noFill/>
        </p:spPr>
        <p:txBody>
          <a:bodyPr wrap="square" rtlCol="0">
            <a:spAutoFit/>
          </a:bodyPr>
          <a:lstStyle/>
          <a:p>
            <a:r>
              <a:rPr lang="en-US" altLang="zh-CN" sz="2400" dirty="0">
                <a:latin typeface="Songti SC" panose="02010600040101010101" pitchFamily="2" charset="-122"/>
                <a:ea typeface="Songti SC" panose="02010600040101010101" pitchFamily="2" charset="-122"/>
              </a:rPr>
              <a:t>1.</a:t>
            </a:r>
            <a:r>
              <a:rPr lang="zh-CN" altLang="en-US" sz="2400">
                <a:latin typeface="Songti SC" panose="02010600040101010101" pitchFamily="2" charset="-122"/>
                <a:ea typeface="Songti SC" panose="02010600040101010101" pitchFamily="2" charset="-122"/>
              </a:rPr>
              <a:t> 引入</a:t>
            </a:r>
            <a:r>
              <a:rPr lang="zh-CN" altLang="en-US" sz="2400" dirty="0">
                <a:latin typeface="Songti SC" panose="02010600040101010101" pitchFamily="2" charset="-122"/>
                <a:ea typeface="Songti SC" panose="02010600040101010101" pitchFamily="2" charset="-122"/>
              </a:rPr>
              <a:t>：如何看待竞争性市场中企业的进入与退出？</a:t>
            </a:r>
            <a:endParaRPr lang="en-US" altLang="zh-CN" sz="2400" dirty="0">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pPr>
              <a:lnSpc>
                <a:spcPct val="150000"/>
              </a:lnSpc>
            </a:pPr>
            <a:r>
              <a:rPr lang="zh-CN" altLang="en-US" b="1" dirty="0">
                <a:latin typeface="Songti SC" panose="02010600040101010101" pitchFamily="2" charset="-122"/>
                <a:ea typeface="Songti SC" panose="02010600040101010101" pitchFamily="2" charset="-122"/>
              </a:rPr>
              <a:t>市场视角：关注产业不同的组织形式或特征对企业进入退出的影响</a:t>
            </a:r>
            <a:endParaRPr lang="en-US" altLang="zh-CN" b="1" dirty="0">
              <a:latin typeface="Songti SC" panose="02010600040101010101" pitchFamily="2" charset="-122"/>
              <a:ea typeface="Songti SC" panose="02010600040101010101" pitchFamily="2" charset="-122"/>
            </a:endParaRPr>
          </a:p>
          <a:p>
            <a:pPr marL="285750" indent="-285750">
              <a:lnSpc>
                <a:spcPct val="150000"/>
              </a:lnSpc>
              <a:buFont typeface="Arial" panose="020B0604020202020204" pitchFamily="34" charset="0"/>
              <a:buChar char="•"/>
            </a:pPr>
            <a:r>
              <a:rPr lang="zh-CN" altLang="en-US" sz="1600" dirty="0">
                <a:latin typeface="Kaiti SC" panose="02010600040101010101" pitchFamily="2" charset="-122"/>
                <a:ea typeface="Kaiti SC" panose="02010600040101010101" pitchFamily="2" charset="-122"/>
              </a:rPr>
              <a:t>外部性？</a:t>
            </a:r>
            <a:endParaRPr lang="en-US" altLang="zh-CN" sz="1600" dirty="0">
              <a:latin typeface="Kaiti SC" panose="02010600040101010101" pitchFamily="2" charset="-122"/>
              <a:ea typeface="Kaiti SC" panose="02010600040101010101" pitchFamily="2" charset="-122"/>
            </a:endParaRPr>
          </a:p>
          <a:p>
            <a:pPr>
              <a:lnSpc>
                <a:spcPct val="150000"/>
              </a:lnSpc>
            </a:pPr>
            <a:r>
              <a:rPr lang="zh-CN" altLang="en-US" sz="1600" dirty="0">
                <a:latin typeface="Kaiti SC" panose="02010600040101010101" pitchFamily="2" charset="-122"/>
                <a:ea typeface="Kaiti SC" panose="02010600040101010101" pitchFamily="2" charset="-122"/>
              </a:rPr>
              <a:t>      一个行业是存在过多进入还是过少进入与对共同资源的投资有关（</a:t>
            </a:r>
            <a:r>
              <a:rPr lang="en" altLang="zh-CN" sz="1600" dirty="0">
                <a:latin typeface="Kaiti SC" panose="02010600040101010101" pitchFamily="2" charset="-122"/>
                <a:ea typeface="Kaiti SC" panose="02010600040101010101" pitchFamily="2" charset="-122"/>
              </a:rPr>
              <a:t>Hattori </a:t>
            </a:r>
            <a:r>
              <a:rPr lang="en-US" altLang="zh-CN" sz="1600" dirty="0">
                <a:latin typeface="Kaiti SC" panose="02010600040101010101" pitchFamily="2" charset="-122"/>
                <a:ea typeface="Kaiti SC" panose="02010600040101010101" pitchFamily="2" charset="-122"/>
              </a:rPr>
              <a:t>&amp;</a:t>
            </a:r>
            <a:r>
              <a:rPr lang="en" altLang="zh-CN" sz="1600" dirty="0">
                <a:latin typeface="Kaiti SC" panose="02010600040101010101" pitchFamily="2" charset="-122"/>
                <a:ea typeface="Kaiti SC" panose="02010600040101010101" pitchFamily="2" charset="-122"/>
              </a:rPr>
              <a:t> Takeshi </a:t>
            </a:r>
            <a:r>
              <a:rPr lang="en-US" altLang="zh-CN" sz="1600" dirty="0">
                <a:latin typeface="Kaiti SC" panose="02010600040101010101" pitchFamily="2" charset="-122"/>
                <a:ea typeface="Kaiti SC" panose="02010600040101010101" pitchFamily="2" charset="-122"/>
              </a:rPr>
              <a:t>2016</a:t>
            </a:r>
            <a:r>
              <a:rPr lang="zh-CN" altLang="en-US" sz="1600" dirty="0">
                <a:latin typeface="Kaiti SC" panose="02010600040101010101" pitchFamily="2" charset="-122"/>
                <a:ea typeface="Kaiti SC" panose="02010600040101010101" pitchFamily="2" charset="-122"/>
              </a:rPr>
              <a:t>）</a:t>
            </a:r>
            <a:endParaRPr lang="en-US" altLang="zh-CN" sz="1600" dirty="0">
              <a:latin typeface="Kaiti SC" panose="02010600040101010101" pitchFamily="2" charset="-122"/>
              <a:ea typeface="Kaiti SC" panose="02010600040101010101" pitchFamily="2" charset="-122"/>
            </a:endParaRPr>
          </a:p>
          <a:p>
            <a:pPr marL="285750" indent="-285750">
              <a:lnSpc>
                <a:spcPct val="150000"/>
              </a:lnSpc>
              <a:buFont typeface="Arial" panose="020B0604020202020204" pitchFamily="34" charset="0"/>
              <a:buChar char="•"/>
            </a:pPr>
            <a:r>
              <a:rPr lang="zh-CN" altLang="en-US" sz="1600" dirty="0">
                <a:latin typeface="Kaiti SC" panose="02010600040101010101" pitchFamily="2" charset="-122"/>
                <a:ea typeface="Kaiti SC" panose="02010600040101010101" pitchFamily="2" charset="-122"/>
              </a:rPr>
              <a:t>上下游行业的市场结构？ </a:t>
            </a:r>
            <a:endParaRPr lang="en-US" altLang="zh-CN" sz="1600" dirty="0">
              <a:latin typeface="Kaiti SC" panose="02010600040101010101" pitchFamily="2" charset="-122"/>
              <a:ea typeface="Kaiti SC" panose="02010600040101010101" pitchFamily="2" charset="-122"/>
            </a:endParaRPr>
          </a:p>
          <a:p>
            <a:pPr>
              <a:lnSpc>
                <a:spcPct val="150000"/>
              </a:lnSpc>
            </a:pPr>
            <a:r>
              <a:rPr lang="zh-CN" altLang="en-US" sz="1600" dirty="0">
                <a:latin typeface="Kaiti SC" panose="02010600040101010101" pitchFamily="2" charset="-122"/>
                <a:ea typeface="Kaiti SC" panose="02010600040101010101" pitchFamily="2" charset="-122"/>
              </a:rPr>
              <a:t>     如果投入品市场结构非常集中，企业在最终品市场的进入会增加社会福利（</a:t>
            </a:r>
            <a:r>
              <a:rPr lang="en" altLang="zh-CN" sz="1600" dirty="0">
                <a:latin typeface="Kaiti SC" panose="02010600040101010101" pitchFamily="2" charset="-122"/>
                <a:ea typeface="Kaiti SC" panose="02010600040101010101" pitchFamily="2" charset="-122"/>
              </a:rPr>
              <a:t> Arijit</a:t>
            </a:r>
            <a:r>
              <a:rPr lang="zh-CN" altLang="en-US" sz="1600" dirty="0">
                <a:latin typeface="Kaiti SC" panose="02010600040101010101" pitchFamily="2" charset="-122"/>
                <a:ea typeface="Kaiti SC" panose="02010600040101010101" pitchFamily="2" charset="-122"/>
              </a:rPr>
              <a:t>，</a:t>
            </a:r>
            <a:r>
              <a:rPr lang="en-US" altLang="zh-CN" sz="1600" dirty="0">
                <a:latin typeface="Kaiti SC" panose="02010600040101010101" pitchFamily="2" charset="-122"/>
                <a:ea typeface="Kaiti SC" panose="02010600040101010101" pitchFamily="2" charset="-122"/>
              </a:rPr>
              <a:t>2009</a:t>
            </a:r>
            <a:r>
              <a:rPr lang="zh-CN" altLang="en-US" sz="1600" dirty="0">
                <a:latin typeface="Kaiti SC" panose="02010600040101010101" pitchFamily="2" charset="-122"/>
                <a:ea typeface="Kaiti SC" panose="02010600040101010101" pitchFamily="2" charset="-122"/>
              </a:rPr>
              <a:t>）</a:t>
            </a:r>
            <a:endParaRPr lang="en-US" altLang="zh-CN" sz="1600" dirty="0">
              <a:latin typeface="Kaiti SC" panose="02010600040101010101" pitchFamily="2" charset="-122"/>
              <a:ea typeface="Kaiti SC" panose="02010600040101010101" pitchFamily="2" charset="-122"/>
            </a:endParaRPr>
          </a:p>
          <a:p>
            <a:pPr marL="285750" indent="-285750">
              <a:lnSpc>
                <a:spcPct val="150000"/>
              </a:lnSpc>
              <a:buFont typeface="Arial" panose="020B0604020202020204" pitchFamily="34" charset="0"/>
              <a:buChar char="•"/>
            </a:pPr>
            <a:r>
              <a:rPr lang="zh-CN" altLang="en-US" sz="1600" dirty="0">
                <a:solidFill>
                  <a:srgbClr val="C00000"/>
                </a:solidFill>
                <a:latin typeface="Kaiti SC" panose="02010600040101010101" pitchFamily="2" charset="-122"/>
                <a:ea typeface="Kaiti SC" panose="02010600040101010101" pitchFamily="2" charset="-122"/>
              </a:rPr>
              <a:t>行业本身的进入沉没成本？</a:t>
            </a:r>
            <a:endParaRPr lang="en-US" altLang="zh-CN" sz="1600" dirty="0">
              <a:solidFill>
                <a:srgbClr val="C00000"/>
              </a:solidFill>
              <a:latin typeface="Kaiti SC" panose="02010600040101010101" pitchFamily="2" charset="-122"/>
              <a:ea typeface="Kai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pPr>
              <a:lnSpc>
                <a:spcPct val="150000"/>
              </a:lnSpc>
            </a:pPr>
            <a:r>
              <a:rPr lang="zh-CN" altLang="en-US" b="1" dirty="0">
                <a:latin typeface="Songti SC" panose="02010600040101010101" pitchFamily="2" charset="-122"/>
                <a:ea typeface="Songti SC" panose="02010600040101010101" pitchFamily="2" charset="-122"/>
              </a:rPr>
              <a:t>企业异质性视角：什么样的企业能够存活</a:t>
            </a:r>
            <a:endParaRPr lang="en-US" altLang="zh-CN" b="1" dirty="0">
              <a:latin typeface="Songti SC" panose="02010600040101010101" pitchFamily="2" charset="-122"/>
              <a:ea typeface="Songti SC" panose="02010600040101010101" pitchFamily="2" charset="-122"/>
            </a:endParaRPr>
          </a:p>
          <a:p>
            <a:pPr marL="285750" indent="-285750">
              <a:lnSpc>
                <a:spcPct val="150000"/>
              </a:lnSpc>
              <a:buFont typeface="Arial" panose="020B0604020202020204" pitchFamily="34" charset="0"/>
              <a:buChar char="•"/>
            </a:pPr>
            <a:r>
              <a:rPr lang="zh-CN" altLang="en-US" sz="1600" dirty="0">
                <a:latin typeface="Kaiti SC" panose="02010600040101010101" pitchFamily="2" charset="-122"/>
                <a:ea typeface="Kaiti SC" panose="02010600040101010101" pitchFamily="2" charset="-122"/>
              </a:rPr>
              <a:t>企业规模？</a:t>
            </a:r>
            <a:endParaRPr lang="en-US" altLang="zh-CN" sz="1600" dirty="0">
              <a:latin typeface="Kaiti SC" panose="02010600040101010101" pitchFamily="2" charset="-122"/>
              <a:ea typeface="Kaiti SC" panose="02010600040101010101" pitchFamily="2" charset="-122"/>
            </a:endParaRPr>
          </a:p>
          <a:p>
            <a:pPr>
              <a:lnSpc>
                <a:spcPct val="150000"/>
              </a:lnSpc>
            </a:pPr>
            <a:r>
              <a:rPr lang="zh-CN" altLang="en-US" sz="1600" dirty="0">
                <a:latin typeface="Kaiti SC" panose="02010600040101010101" pitchFamily="2" charset="-122"/>
                <a:ea typeface="Kaiti SC" panose="02010600040101010101" pitchFamily="2" charset="-122"/>
              </a:rPr>
              <a:t>     对美国制造业实证研究显示，小规模企业的存活率要明显低于大规模企业（</a:t>
            </a:r>
            <a:r>
              <a:rPr lang="en" altLang="zh-CN" sz="1600" dirty="0">
                <a:latin typeface="Kaiti SC" panose="02010600040101010101" pitchFamily="2" charset="-122"/>
                <a:ea typeface="Kaiti SC" panose="02010600040101010101" pitchFamily="2" charset="-122"/>
              </a:rPr>
              <a:t> </a:t>
            </a:r>
            <a:r>
              <a:rPr lang="en" altLang="zh-CN" sz="1600" dirty="0" err="1">
                <a:latin typeface="Kaiti SC" panose="02010600040101010101" pitchFamily="2" charset="-122"/>
                <a:ea typeface="Kaiti SC" panose="02010600040101010101" pitchFamily="2" charset="-122"/>
              </a:rPr>
              <a:t>Audretsch</a:t>
            </a:r>
            <a:r>
              <a:rPr lang="zh-CN" altLang="en-US" sz="1600" dirty="0">
                <a:latin typeface="Kaiti SC" panose="02010600040101010101" pitchFamily="2" charset="-122"/>
                <a:ea typeface="Kaiti SC" panose="02010600040101010101" pitchFamily="2" charset="-122"/>
              </a:rPr>
              <a:t> </a:t>
            </a:r>
            <a:r>
              <a:rPr lang="en-US" altLang="zh-CN" sz="1600" dirty="0">
                <a:latin typeface="Kaiti SC" panose="02010600040101010101" pitchFamily="2" charset="-122"/>
                <a:ea typeface="Kaiti SC" panose="02010600040101010101" pitchFamily="2" charset="-122"/>
              </a:rPr>
              <a:t>&amp;</a:t>
            </a:r>
            <a:r>
              <a:rPr lang="en" altLang="zh-CN" sz="1600" dirty="0">
                <a:latin typeface="Kaiti SC" panose="02010600040101010101" pitchFamily="2" charset="-122"/>
                <a:ea typeface="Kaiti SC" panose="02010600040101010101" pitchFamily="2" charset="-122"/>
              </a:rPr>
              <a:t>Mahmood</a:t>
            </a:r>
            <a:r>
              <a:rPr lang="en-US" altLang="zh-CN" sz="1600" dirty="0">
                <a:latin typeface="Kaiti SC" panose="02010600040101010101" pitchFamily="2" charset="-122"/>
                <a:ea typeface="Kaiti SC" panose="02010600040101010101" pitchFamily="2" charset="-122"/>
              </a:rPr>
              <a:t>,1994</a:t>
            </a:r>
            <a:r>
              <a:rPr lang="zh-CN" altLang="en-US" sz="1600" dirty="0">
                <a:latin typeface="Kaiti SC" panose="02010600040101010101" pitchFamily="2" charset="-122"/>
                <a:ea typeface="Kaiti SC" panose="02010600040101010101" pitchFamily="2" charset="-122"/>
              </a:rPr>
              <a:t>）</a:t>
            </a:r>
            <a:endParaRPr lang="en-US" altLang="zh-CN" sz="1600" dirty="0">
              <a:latin typeface="Kaiti SC" panose="02010600040101010101" pitchFamily="2" charset="-122"/>
              <a:ea typeface="Kaiti SC" panose="02010600040101010101" pitchFamily="2" charset="-122"/>
            </a:endParaRPr>
          </a:p>
          <a:p>
            <a:pPr marL="285750" indent="-285750">
              <a:lnSpc>
                <a:spcPct val="150000"/>
              </a:lnSpc>
              <a:buFont typeface="Arial" panose="020B0604020202020204" pitchFamily="34" charset="0"/>
              <a:buChar char="•"/>
            </a:pPr>
            <a:r>
              <a:rPr lang="zh-CN" altLang="en-US" sz="1600" dirty="0">
                <a:latin typeface="Kaiti SC" panose="02010600040101010101" pitchFamily="2" charset="-122"/>
                <a:ea typeface="Kaiti SC" panose="02010600040101010101" pitchFamily="2" charset="-122"/>
              </a:rPr>
              <a:t>劳动生产率？</a:t>
            </a:r>
            <a:endParaRPr lang="en-US" altLang="zh-CN" sz="1600" dirty="0">
              <a:latin typeface="Kaiti SC" panose="02010600040101010101" pitchFamily="2" charset="-122"/>
              <a:ea typeface="Kaiti SC" panose="02010600040101010101" pitchFamily="2" charset="-122"/>
            </a:endParaRPr>
          </a:p>
          <a:p>
            <a:pPr>
              <a:lnSpc>
                <a:spcPct val="150000"/>
              </a:lnSpc>
            </a:pPr>
            <a:r>
              <a:rPr lang="zh-CN" altLang="en-US" sz="1600" dirty="0">
                <a:latin typeface="Kaiti SC" panose="02010600040101010101" pitchFamily="2" charset="-122"/>
                <a:ea typeface="Kaiti SC" panose="02010600040101010101" pitchFamily="2" charset="-122"/>
              </a:rPr>
              <a:t>    企业可通过劳动生产率的提高弥补高劳动成本从而提高企业利润率</a:t>
            </a:r>
            <a:r>
              <a:rPr lang="en-US" altLang="zh-CN" sz="1600" dirty="0">
                <a:latin typeface="Kaiti SC" panose="02010600040101010101" pitchFamily="2" charset="-122"/>
                <a:ea typeface="Kaiti SC" panose="02010600040101010101" pitchFamily="2" charset="-122"/>
              </a:rPr>
              <a:t>, </a:t>
            </a:r>
            <a:r>
              <a:rPr lang="zh-CN" altLang="en-US" sz="1600" dirty="0">
                <a:latin typeface="Kaiti SC" panose="02010600040101010101" pitchFamily="2" charset="-122"/>
                <a:ea typeface="Kaiti SC" panose="02010600040101010101" pitchFamily="2" charset="-122"/>
              </a:rPr>
              <a:t>增强存活能力（</a:t>
            </a:r>
            <a:r>
              <a:rPr lang="en" altLang="zh-CN" sz="1600" dirty="0">
                <a:latin typeface="Kaiti SC" panose="02010600040101010101" pitchFamily="2" charset="-122"/>
                <a:ea typeface="Kaiti SC" panose="02010600040101010101" pitchFamily="2" charset="-122"/>
              </a:rPr>
              <a:t> Baldwin</a:t>
            </a:r>
            <a:r>
              <a:rPr lang="zh-CN" altLang="en-US" sz="1600" dirty="0">
                <a:latin typeface="Kaiti SC" panose="02010600040101010101" pitchFamily="2" charset="-122"/>
                <a:ea typeface="Kaiti SC" panose="02010600040101010101" pitchFamily="2" charset="-122"/>
              </a:rPr>
              <a:t> </a:t>
            </a:r>
            <a:r>
              <a:rPr lang="en-US" altLang="zh-CN" sz="1600" dirty="0">
                <a:latin typeface="Kaiti SC" panose="02010600040101010101" pitchFamily="2" charset="-122"/>
                <a:ea typeface="Kaiti SC" panose="02010600040101010101" pitchFamily="2" charset="-122"/>
              </a:rPr>
              <a:t>&amp;</a:t>
            </a:r>
            <a:r>
              <a:rPr lang="zh-CN" altLang="en-US" sz="1600" dirty="0">
                <a:latin typeface="Kaiti SC" panose="02010600040101010101" pitchFamily="2" charset="-122"/>
                <a:ea typeface="Kaiti SC" panose="02010600040101010101" pitchFamily="2" charset="-122"/>
              </a:rPr>
              <a:t> </a:t>
            </a:r>
            <a:r>
              <a:rPr lang="en" altLang="zh-CN" sz="1600" dirty="0" err="1">
                <a:latin typeface="Kaiti SC" panose="02010600040101010101" pitchFamily="2" charset="-122"/>
                <a:ea typeface="Kaiti SC" panose="02010600040101010101" pitchFamily="2" charset="-122"/>
              </a:rPr>
              <a:t>Rafiquzzaman</a:t>
            </a:r>
            <a:r>
              <a:rPr lang="en" altLang="zh-CN" sz="1600" dirty="0">
                <a:latin typeface="Kaiti SC" panose="02010600040101010101" pitchFamily="2" charset="-122"/>
                <a:ea typeface="Kaiti SC" panose="02010600040101010101" pitchFamily="2" charset="-122"/>
              </a:rPr>
              <a:t> </a:t>
            </a:r>
            <a:r>
              <a:rPr lang="en-US" altLang="zh-CN" sz="1600" dirty="0">
                <a:latin typeface="Kaiti SC" panose="02010600040101010101" pitchFamily="2" charset="-122"/>
                <a:ea typeface="Kaiti SC" panose="02010600040101010101" pitchFamily="2" charset="-122"/>
              </a:rPr>
              <a:t>,1995</a:t>
            </a:r>
            <a:r>
              <a:rPr lang="zh-CN" altLang="en-US" sz="1600" dirty="0">
                <a:latin typeface="Kaiti SC" panose="02010600040101010101" pitchFamily="2" charset="-122"/>
                <a:ea typeface="Kaiti SC" panose="02010600040101010101" pitchFamily="2" charset="-122"/>
              </a:rPr>
              <a:t>）</a:t>
            </a:r>
            <a:endParaRPr lang="en-US" altLang="zh-CN" sz="1600" dirty="0">
              <a:latin typeface="Kaiti SC" panose="02010600040101010101" pitchFamily="2" charset="-122"/>
              <a:ea typeface="Kaiti SC" panose="02010600040101010101" pitchFamily="2" charset="-122"/>
            </a:endParaRPr>
          </a:p>
          <a:p>
            <a:pPr marL="285750" indent="-285750">
              <a:lnSpc>
                <a:spcPct val="150000"/>
              </a:lnSpc>
              <a:buFont typeface="Arial" panose="020B0604020202020204" pitchFamily="34" charset="0"/>
              <a:buChar char="•"/>
            </a:pPr>
            <a:r>
              <a:rPr lang="zh-CN" altLang="en-US" sz="1600" dirty="0">
                <a:solidFill>
                  <a:srgbClr val="C00000"/>
                </a:solidFill>
                <a:latin typeface="Kaiti SC" panose="02010600040101010101" pitchFamily="2" charset="-122"/>
                <a:ea typeface="Kaiti SC" panose="02010600040101010101" pitchFamily="2" charset="-122"/>
              </a:rPr>
              <a:t>企业的进入退出过程中是否存在技术边界？</a:t>
            </a:r>
            <a:endParaRPr lang="en-US" altLang="zh-CN" sz="1600" dirty="0">
              <a:solidFill>
                <a:srgbClr val="C00000"/>
              </a:solidFill>
              <a:latin typeface="Kaiti SC" panose="02010600040101010101" pitchFamily="2" charset="-122"/>
              <a:ea typeface="Kaiti SC" panose="02010600040101010101" pitchFamily="2" charset="-122"/>
            </a:endParaRPr>
          </a:p>
        </p:txBody>
      </p:sp>
      <p:sp>
        <p:nvSpPr>
          <p:cNvPr id="4" name="文本框 3">
            <a:extLst>
              <a:ext uri="{FF2B5EF4-FFF2-40B4-BE49-F238E27FC236}">
                <a16:creationId xmlns:a16="http://schemas.microsoft.com/office/drawing/2014/main" id="{3A2C7B9B-D093-4D43-8289-91FFEE64103D}"/>
              </a:ext>
            </a:extLst>
          </p:cNvPr>
          <p:cNvSpPr txBox="1"/>
          <p:nvPr/>
        </p:nvSpPr>
        <p:spPr>
          <a:xfrm>
            <a:off x="728241" y="5903088"/>
            <a:ext cx="10938076" cy="400110"/>
          </a:xfrm>
          <a:prstGeom prst="rect">
            <a:avLst/>
          </a:prstGeom>
          <a:noFill/>
        </p:spPr>
        <p:txBody>
          <a:bodyPr wrap="square" rtlCol="0">
            <a:spAutoFit/>
          </a:bodyPr>
          <a:lstStyle/>
          <a:p>
            <a:r>
              <a:rPr kumimoji="1" lang="zh-CN" altLang="en-US" sz="2000" b="1" dirty="0">
                <a:latin typeface="SimHei" panose="02010609060101010101" pitchFamily="49" charset="-122"/>
                <a:ea typeface="SimHei" panose="02010609060101010101" pitchFamily="49" charset="-122"/>
              </a:rPr>
              <a:t>本研究理论部分同时引入两个视角，并利用中国工业企业数据库数据对理论结论作以验证。</a:t>
            </a:r>
          </a:p>
        </p:txBody>
      </p:sp>
    </p:spTree>
    <p:extLst>
      <p:ext uri="{BB962C8B-B14F-4D97-AF65-F5344CB8AC3E}">
        <p14:creationId xmlns:p14="http://schemas.microsoft.com/office/powerpoint/2010/main" val="3073495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B741CA2-B4D5-114D-8729-76894503D867}"/>
              </a:ext>
            </a:extLst>
          </p:cNvPr>
          <p:cNvSpPr txBox="1"/>
          <p:nvPr/>
        </p:nvSpPr>
        <p:spPr>
          <a:xfrm>
            <a:off x="368228" y="998742"/>
            <a:ext cx="5493812"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1.</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 行业进入与退出率的决定因素</a:t>
            </a:r>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 –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行业内部决定因素</a:t>
            </a:r>
          </a:p>
        </p:txBody>
      </p:sp>
      <p:sp>
        <p:nvSpPr>
          <p:cNvPr id="4" name="文本框 3">
            <a:extLst>
              <a:ext uri="{FF2B5EF4-FFF2-40B4-BE49-F238E27FC236}">
                <a16:creationId xmlns:a16="http://schemas.microsoft.com/office/drawing/2014/main" id="{EE7F0C7B-AE67-B54C-99D2-300246728BE9}"/>
              </a:ext>
            </a:extLst>
          </p:cNvPr>
          <p:cNvSpPr txBox="1"/>
          <p:nvPr/>
        </p:nvSpPr>
        <p:spPr>
          <a:xfrm>
            <a:off x="175900" y="2565104"/>
            <a:ext cx="7071936" cy="286232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Conclusion: </a:t>
            </a:r>
          </a:p>
          <a:p>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(1) For exit rate, the industry average </a:t>
            </a:r>
            <a:r>
              <a:rPr kumimoji="1" lang="en-US" altLang="zh-CN" sz="2000" b="1" dirty="0">
                <a:solidFill>
                  <a:srgbClr val="C00000"/>
                </a:solidFill>
                <a:latin typeface="Times New Roman" panose="02020603050405020304" pitchFamily="18" charset="0"/>
                <a:cs typeface="Times New Roman" panose="02020603050405020304" pitchFamily="18" charset="0"/>
              </a:rPr>
              <a:t>Income(-), </a:t>
            </a:r>
            <a:r>
              <a:rPr kumimoji="1" lang="en-US" altLang="zh-CN" sz="2000" dirty="0">
                <a:latin typeface="Times New Roman" panose="02020603050405020304" pitchFamily="18" charset="0"/>
                <a:cs typeface="Times New Roman" panose="02020603050405020304" pitchFamily="18" charset="0"/>
              </a:rPr>
              <a:t>Investment(+), </a:t>
            </a:r>
          </a:p>
          <a:p>
            <a:r>
              <a:rPr kumimoji="1" lang="en-US" altLang="zh-CN" sz="2000" dirty="0">
                <a:latin typeface="Times New Roman" panose="02020603050405020304" pitchFamily="18" charset="0"/>
                <a:cs typeface="Times New Roman" panose="02020603050405020304" pitchFamily="18" charset="0"/>
              </a:rPr>
              <a:t>Accounts receivable(-), Assets(+), Wage rate(-), </a:t>
            </a:r>
            <a:r>
              <a:rPr kumimoji="1" lang="en-US" altLang="zh-CN" sz="2000" b="1" dirty="0">
                <a:solidFill>
                  <a:srgbClr val="C00000"/>
                </a:solidFill>
                <a:latin typeface="Times New Roman" panose="02020603050405020304" pitchFamily="18" charset="0"/>
                <a:cs typeface="Times New Roman" panose="02020603050405020304" pitchFamily="18" charset="0"/>
              </a:rPr>
              <a:t>entry sunk cost(-)</a:t>
            </a:r>
          </a:p>
          <a:p>
            <a:r>
              <a:rPr kumimoji="1" lang="en-US" altLang="zh-CN" sz="2000" dirty="0">
                <a:latin typeface="Times New Roman" panose="02020603050405020304" pitchFamily="18" charset="0"/>
                <a:cs typeface="Times New Roman" panose="02020603050405020304" pitchFamily="18" charset="0"/>
              </a:rPr>
              <a:t>mean much.</a:t>
            </a:r>
          </a:p>
          <a:p>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(2) For entry rate, the industry average Accounts receivable(-),</a:t>
            </a:r>
          </a:p>
          <a:p>
            <a:r>
              <a:rPr kumimoji="1" lang="en-US" altLang="zh-CN" sz="2000" dirty="0">
                <a:latin typeface="Times New Roman" panose="02020603050405020304" pitchFamily="18" charset="0"/>
                <a:cs typeface="Times New Roman" panose="02020603050405020304" pitchFamily="18" charset="0"/>
              </a:rPr>
              <a:t>Fixed Assets(+), Total Assets(-), </a:t>
            </a:r>
            <a:r>
              <a:rPr kumimoji="1" lang="en-US" altLang="zh-CN" sz="2000" b="1" dirty="0">
                <a:solidFill>
                  <a:srgbClr val="C00000"/>
                </a:solidFill>
                <a:latin typeface="Times New Roman" panose="02020603050405020304" pitchFamily="18" charset="0"/>
                <a:cs typeface="Times New Roman" panose="02020603050405020304" pitchFamily="18" charset="0"/>
              </a:rPr>
              <a:t>entry sunk cost(-), </a:t>
            </a:r>
            <a:r>
              <a:rPr kumimoji="1" lang="en-US" altLang="zh-CN" sz="2000" dirty="0">
                <a:latin typeface="Times New Roman" panose="02020603050405020304" pitchFamily="18" charset="0"/>
                <a:cs typeface="Times New Roman" panose="02020603050405020304" pitchFamily="18" charset="0"/>
              </a:rPr>
              <a:t>wage rate(-)</a:t>
            </a:r>
          </a:p>
          <a:p>
            <a:r>
              <a:rPr kumimoji="1" lang="en-US" altLang="zh-CN" sz="2000" dirty="0">
                <a:latin typeface="Times New Roman" panose="02020603050405020304" pitchFamily="18" charset="0"/>
                <a:cs typeface="Times New Roman" panose="02020603050405020304" pitchFamily="18" charset="0"/>
              </a:rPr>
              <a:t> mean much. </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D621926-1147-0E40-978B-D1F4F37466D2}"/>
                  </a:ext>
                </a:extLst>
              </p:cNvPr>
              <p:cNvSpPr/>
              <p:nvPr/>
            </p:nvSpPr>
            <p:spPr>
              <a:xfrm>
                <a:off x="-51027" y="1462255"/>
                <a:ext cx="7328226" cy="3898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 </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𝐸𝑛𝑡𝑟𝑦</m:t>
                          </m:r>
                          <m:r>
                            <m:rPr>
                              <m:lit/>
                            </m:rPr>
                            <a:rPr lang="zh-CN" altLang="en-US" i="0">
                              <a:latin typeface="Cambria Math" panose="02040503050406030204" pitchFamily="18" charset="0"/>
                            </a:rPr>
                            <m:t>_</m:t>
                          </m:r>
                          <m:r>
                            <a:rPr lang="zh-CN" altLang="en-US" i="1">
                              <a:latin typeface="Cambria Math" panose="02040503050406030204" pitchFamily="18" charset="0"/>
                            </a:rPr>
                            <m:t>𝑟𝑎𝑡𝑒</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zh-CN" altLang="en-US" i="0">
                          <a:latin typeface="Cambria Math" panose="02040503050406030204" pitchFamily="18" charset="0"/>
                        </a:rPr>
                        <m:t> +</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𝛽</m:t>
                          </m:r>
                        </m:e>
                        <m:sub>
                          <m:r>
                            <a:rPr lang="zh-CN" altLang="en-US" i="0">
                              <a:latin typeface="Cambria Math" panose="02040503050406030204" pitchFamily="18" charset="0"/>
                            </a:rPr>
                            <m:t>1</m:t>
                          </m:r>
                        </m:sub>
                      </m:sSub>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𝑇𝐹𝑃</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en-US" altLang="zh-CN" b="0" i="0" smtClean="0">
                              <a:latin typeface="Cambria Math" panose="02040503050406030204" pitchFamily="18" charset="0"/>
                            </a:rPr>
                            <m:t>2</m:t>
                          </m:r>
                        </m:sub>
                      </m:sSub>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𝐸𝑥𝑖𝑡</m:t>
                          </m:r>
                          <m:r>
                            <m:rPr>
                              <m:lit/>
                            </m:rPr>
                            <a:rPr lang="zh-CN" altLang="en-US" i="0">
                              <a:latin typeface="Cambria Math" panose="02040503050406030204" pitchFamily="18" charset="0"/>
                            </a:rPr>
                            <m:t>_</m:t>
                          </m:r>
                          <m:r>
                            <a:rPr lang="zh-CN" altLang="en-US" i="1">
                              <a:latin typeface="Cambria Math" panose="02040503050406030204" pitchFamily="18" charset="0"/>
                            </a:rPr>
                            <m:t>𝑟𝑎𝑡𝑒</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Sup>
                        <m:sSubSupPr>
                          <m:ctrlPr>
                            <a:rPr lang="zh-CN" altLang="en-US" i="1">
                              <a:latin typeface="Cambria Math" panose="02040503050406030204" pitchFamily="18" charset="0"/>
                            </a:rPr>
                          </m:ctrlPr>
                        </m:sSubSupPr>
                        <m:e>
                          <m:r>
                            <a:rPr lang="zh-CN" altLang="en-US" b="1" i="1">
                              <a:latin typeface="Cambria Math" panose="02040503050406030204" pitchFamily="18" charset="0"/>
                            </a:rPr>
                            <m:t>𝑿</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𝒕</m:t>
                          </m:r>
                        </m:sub>
                        <m:sup>
                          <m:r>
                            <a:rPr lang="zh-CN" altLang="en-US" b="0" i="0">
                              <a:latin typeface="Cambria Math" panose="02040503050406030204" pitchFamily="18" charset="0"/>
                            </a:rPr>
                            <m:t>′</m:t>
                          </m:r>
                        </m:sup>
                      </m:sSubSup>
                      <m:r>
                        <a:rPr lang="zh-CN" altLang="en-US" b="1" i="1">
                          <a:latin typeface="Cambria Math" panose="02040503050406030204" pitchFamily="18" charset="0"/>
                        </a:rPr>
                        <m:t>𝜸</m:t>
                      </m:r>
                      <m:r>
                        <a:rPr lang="zh-CN" altLang="en-US" b="0" i="0">
                          <a:latin typeface="Cambria Math" panose="02040503050406030204" pitchFamily="18" charset="0"/>
                        </a:rPr>
                        <m:t> + </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𝜀</m:t>
                          </m:r>
                        </m:e>
                        <m:sub>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𝑡</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3D621926-1147-0E40-978B-D1F4F37466D2}"/>
                  </a:ext>
                </a:extLst>
              </p:cNvPr>
              <p:cNvSpPr>
                <a:spLocks noRot="1" noChangeAspect="1" noMove="1" noResize="1" noEditPoints="1" noAdjustHandles="1" noChangeArrowheads="1" noChangeShapeType="1" noTextEdit="1"/>
              </p:cNvSpPr>
              <p:nvPr/>
            </p:nvSpPr>
            <p:spPr>
              <a:xfrm>
                <a:off x="-51027" y="1462255"/>
                <a:ext cx="7328226" cy="389850"/>
              </a:xfrm>
              <a:prstGeom prst="rect">
                <a:avLst/>
              </a:prstGeom>
              <a:blipFill>
                <a:blip r:embed="rId3"/>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E60BE9D-3B9D-8047-A0AD-A9012512A691}"/>
                  </a:ext>
                </a:extLst>
              </p:cNvPr>
              <p:cNvSpPr/>
              <p:nvPr/>
            </p:nvSpPr>
            <p:spPr>
              <a:xfrm>
                <a:off x="276615" y="1775905"/>
                <a:ext cx="6672942" cy="3898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zh-CN" altLang="en-US" i="1">
                              <a:latin typeface="Cambria Math" panose="02040503050406030204" pitchFamily="18" charset="0"/>
                            </a:rPr>
                            <m:t>𝐸𝑥𝑖𝑡</m:t>
                          </m:r>
                          <m:r>
                            <m:rPr>
                              <m:lit/>
                            </m:rPr>
                            <a:rPr lang="zh-CN" altLang="en-US" i="0">
                              <a:latin typeface="Cambria Math" panose="02040503050406030204" pitchFamily="18" charset="0"/>
                            </a:rPr>
                            <m:t>_</m:t>
                          </m:r>
                          <m:r>
                            <a:rPr lang="zh-CN" altLang="en-US" i="1">
                              <a:latin typeface="Cambria Math" panose="02040503050406030204" pitchFamily="18" charset="0"/>
                            </a:rPr>
                            <m:t>𝑟𝑎𝑡𝑒</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zh-CN" altLang="en-US" i="0">
                          <a:latin typeface="Cambria Math" panose="02040503050406030204" pitchFamily="18" charset="0"/>
                        </a:rPr>
                        <m:t> +</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𝛽</m:t>
                          </m:r>
                        </m:e>
                        <m:sub>
                          <m:r>
                            <a:rPr lang="zh-CN" altLang="en-US" i="0">
                              <a:latin typeface="Cambria Math" panose="02040503050406030204" pitchFamily="18" charset="0"/>
                            </a:rPr>
                            <m:t>1</m:t>
                          </m:r>
                        </m:sub>
                      </m:sSub>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𝑇𝐹𝑃</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en-US" altLang="zh-CN" b="0" i="0" smtClean="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𝐸𝑛𝑡𝑟𝑦</m:t>
                          </m:r>
                          <m:r>
                            <m:rPr>
                              <m:lit/>
                            </m:rPr>
                            <a:rPr lang="zh-CN" altLang="en-US" i="0">
                              <a:latin typeface="Cambria Math" panose="02040503050406030204" pitchFamily="18" charset="0"/>
                            </a:rPr>
                            <m:t>_</m:t>
                          </m:r>
                          <m:r>
                            <a:rPr lang="zh-CN" altLang="en-US" i="1">
                              <a:latin typeface="Cambria Math" panose="02040503050406030204" pitchFamily="18" charset="0"/>
                            </a:rPr>
                            <m:t>𝑟𝑎𝑡𝑒</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Sup>
                        <m:sSubSupPr>
                          <m:ctrlPr>
                            <a:rPr lang="zh-CN" altLang="en-US" i="1">
                              <a:latin typeface="Cambria Math" panose="02040503050406030204" pitchFamily="18" charset="0"/>
                            </a:rPr>
                          </m:ctrlPr>
                        </m:sSubSupPr>
                        <m:e>
                          <m:r>
                            <a:rPr lang="zh-CN" altLang="en-US" b="1" i="1">
                              <a:latin typeface="Cambria Math" panose="02040503050406030204" pitchFamily="18" charset="0"/>
                            </a:rPr>
                            <m:t>𝑿</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𝒕</m:t>
                          </m:r>
                        </m:sub>
                        <m:sup>
                          <m:r>
                            <a:rPr lang="zh-CN" altLang="en-US" b="0" i="0">
                              <a:latin typeface="Cambria Math" panose="02040503050406030204" pitchFamily="18" charset="0"/>
                            </a:rPr>
                            <m:t>′</m:t>
                          </m:r>
                        </m:sup>
                      </m:sSubSup>
                      <m:r>
                        <a:rPr lang="zh-CN" altLang="en-US" b="1" i="1">
                          <a:latin typeface="Cambria Math" panose="02040503050406030204" pitchFamily="18" charset="0"/>
                        </a:rPr>
                        <m:t>𝜸</m:t>
                      </m:r>
                      <m:r>
                        <a:rPr lang="zh-CN" altLang="en-US" b="0" i="0">
                          <a:latin typeface="Cambria Math" panose="02040503050406030204" pitchFamily="18" charset="0"/>
                        </a:rPr>
                        <m:t> + </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𝜀</m:t>
                          </m:r>
                        </m:e>
                        <m:sub>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𝑡</m:t>
                          </m:r>
                        </m:sub>
                      </m:sSub>
                    </m:oMath>
                  </m:oMathPara>
                </a14:m>
                <a:endParaRPr lang="zh-CN" altLang="en-US" dirty="0"/>
              </a:p>
            </p:txBody>
          </p:sp>
        </mc:Choice>
        <mc:Fallback xmlns="">
          <p:sp>
            <p:nvSpPr>
              <p:cNvPr id="12" name="矩形 11">
                <a:extLst>
                  <a:ext uri="{FF2B5EF4-FFF2-40B4-BE49-F238E27FC236}">
                    <a16:creationId xmlns:a16="http://schemas.microsoft.com/office/drawing/2014/main" id="{5E60BE9D-3B9D-8047-A0AD-A9012512A691}"/>
                  </a:ext>
                </a:extLst>
              </p:cNvPr>
              <p:cNvSpPr>
                <a:spLocks noRot="1" noChangeAspect="1" noMove="1" noResize="1" noEditPoints="1" noAdjustHandles="1" noChangeArrowheads="1" noChangeShapeType="1" noTextEdit="1"/>
              </p:cNvSpPr>
              <p:nvPr/>
            </p:nvSpPr>
            <p:spPr>
              <a:xfrm>
                <a:off x="276615" y="1775905"/>
                <a:ext cx="6672942" cy="389850"/>
              </a:xfrm>
              <a:prstGeom prst="rect">
                <a:avLst/>
              </a:prstGeom>
              <a:blipFill>
                <a:blip r:embed="rId4"/>
                <a:stretch>
                  <a:fillRect b="-625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A47AE15-D75B-B54E-AD9D-2F25C85D0190}"/>
              </a:ext>
            </a:extLst>
          </p:cNvPr>
          <p:cNvPicPr>
            <a:picLocks noChangeAspect="1"/>
          </p:cNvPicPr>
          <p:nvPr/>
        </p:nvPicPr>
        <p:blipFill>
          <a:blip r:embed="rId5"/>
          <a:stretch>
            <a:fillRect/>
          </a:stretch>
        </p:blipFill>
        <p:spPr>
          <a:xfrm>
            <a:off x="7987806" y="0"/>
            <a:ext cx="3927579" cy="6858000"/>
          </a:xfrm>
          <a:prstGeom prst="rect">
            <a:avLst/>
          </a:prstGeom>
        </p:spPr>
      </p:pic>
      <p:sp>
        <p:nvSpPr>
          <p:cNvPr id="13" name="文本框 12">
            <a:extLst>
              <a:ext uri="{FF2B5EF4-FFF2-40B4-BE49-F238E27FC236}">
                <a16:creationId xmlns:a16="http://schemas.microsoft.com/office/drawing/2014/main" id="{D491EA1A-0ADE-E24B-AB50-BEA6BBAFAC03}"/>
              </a:ext>
            </a:extLst>
          </p:cNvPr>
          <p:cNvSpPr txBox="1"/>
          <p:nvPr/>
        </p:nvSpPr>
        <p:spPr>
          <a:xfrm>
            <a:off x="4204195" y="6519446"/>
            <a:ext cx="3839641" cy="338554"/>
          </a:xfrm>
          <a:prstGeom prst="rect">
            <a:avLst/>
          </a:prstGeom>
          <a:noFill/>
        </p:spPr>
        <p:txBody>
          <a:bodyPr wrap="none" rtlCol="0">
            <a:spAutoFit/>
          </a:bodyPr>
          <a:lstStyle/>
          <a:p>
            <a:r>
              <a:rPr kumimoji="1" lang="en-US" altLang="zh-CN" sz="1600" dirty="0">
                <a:latin typeface="Times New Roman" panose="02020603050405020304" pitchFamily="18" charset="0"/>
                <a:cs typeface="Times New Roman" panose="02020603050405020304" pitchFamily="18" charset="0"/>
              </a:rPr>
              <a:t>Table3.3.1: Industry level exit and entry rate</a:t>
            </a:r>
            <a:endParaRPr kumimoji="1" lang="zh-CN" altLang="en-US" sz="16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6251209-B47A-8143-92FE-2A78EBAA19D9}"/>
              </a:ext>
            </a:extLst>
          </p:cNvPr>
          <p:cNvSpPr txBox="1"/>
          <p:nvPr/>
        </p:nvSpPr>
        <p:spPr>
          <a:xfrm>
            <a:off x="130629" y="355590"/>
            <a:ext cx="3236784" cy="523220"/>
          </a:xfrm>
          <a:prstGeom prst="rect">
            <a:avLst/>
          </a:prstGeom>
          <a:noFill/>
        </p:spPr>
        <p:txBody>
          <a:bodyPr wrap="none" rtlCol="0">
            <a:spAutoFit/>
          </a:bodyPr>
          <a:lstStyle/>
          <a:p>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3.1</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回归结果讨论</a:t>
            </a:r>
          </a:p>
        </p:txBody>
      </p:sp>
    </p:spTree>
    <p:extLst>
      <p:ext uri="{BB962C8B-B14F-4D97-AF65-F5344CB8AC3E}">
        <p14:creationId xmlns:p14="http://schemas.microsoft.com/office/powerpoint/2010/main" val="1317787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F20EDD-C883-F043-A607-BE7BFB582886}"/>
              </a:ext>
            </a:extLst>
          </p:cNvPr>
          <p:cNvSpPr txBox="1"/>
          <p:nvPr/>
        </p:nvSpPr>
        <p:spPr>
          <a:xfrm>
            <a:off x="276615" y="626859"/>
            <a:ext cx="5461752"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2.</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 行业进入与退出率的决定因素</a:t>
            </a:r>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 –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总体市场决定因素</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6CA7C72-A18A-E746-BA1E-53A29A24D02F}"/>
                  </a:ext>
                </a:extLst>
              </p:cNvPr>
              <p:cNvSpPr/>
              <p:nvPr/>
            </p:nvSpPr>
            <p:spPr>
              <a:xfrm>
                <a:off x="-142640" y="1214323"/>
                <a:ext cx="7328226" cy="3898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 </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𝐸𝑛𝑡𝑟𝑦</m:t>
                          </m:r>
                          <m:r>
                            <m:rPr>
                              <m:lit/>
                            </m:rPr>
                            <a:rPr lang="zh-CN" altLang="en-US" i="0">
                              <a:latin typeface="Cambria Math" panose="02040503050406030204" pitchFamily="18" charset="0"/>
                            </a:rPr>
                            <m:t>_</m:t>
                          </m:r>
                          <m:r>
                            <a:rPr lang="zh-CN" altLang="en-US" i="1">
                              <a:latin typeface="Cambria Math" panose="02040503050406030204" pitchFamily="18" charset="0"/>
                            </a:rPr>
                            <m:t>𝑟𝑎𝑡𝑒</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zh-CN" altLang="en-US" i="0">
                          <a:latin typeface="Cambria Math" panose="02040503050406030204" pitchFamily="18" charset="0"/>
                        </a:rPr>
                        <m:t> +</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𝛽</m:t>
                          </m:r>
                        </m:e>
                        <m:sub>
                          <m:r>
                            <a:rPr lang="zh-CN" altLang="en-US" i="0">
                              <a:latin typeface="Cambria Math" panose="02040503050406030204" pitchFamily="18" charset="0"/>
                            </a:rPr>
                            <m:t>1</m:t>
                          </m:r>
                        </m:sub>
                      </m:sSub>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𝑇𝐹𝑃</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en-US" altLang="zh-CN" b="0" i="0" smtClean="0">
                              <a:latin typeface="Cambria Math" panose="02040503050406030204" pitchFamily="18" charset="0"/>
                            </a:rPr>
                            <m:t>2</m:t>
                          </m:r>
                        </m:sub>
                      </m:sSub>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𝐸𝑥𝑖𝑡</m:t>
                          </m:r>
                          <m:r>
                            <m:rPr>
                              <m:lit/>
                            </m:rPr>
                            <a:rPr lang="zh-CN" altLang="en-US" i="0">
                              <a:latin typeface="Cambria Math" panose="02040503050406030204" pitchFamily="18" charset="0"/>
                            </a:rPr>
                            <m:t>_</m:t>
                          </m:r>
                          <m:r>
                            <a:rPr lang="zh-CN" altLang="en-US" i="1">
                              <a:latin typeface="Cambria Math" panose="02040503050406030204" pitchFamily="18" charset="0"/>
                            </a:rPr>
                            <m:t>𝑟𝑎𝑡𝑒</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Sup>
                        <m:sSubSupPr>
                          <m:ctrlPr>
                            <a:rPr lang="zh-CN" altLang="en-US" i="1">
                              <a:latin typeface="Cambria Math" panose="02040503050406030204" pitchFamily="18" charset="0"/>
                            </a:rPr>
                          </m:ctrlPr>
                        </m:sSubSupPr>
                        <m:e>
                          <m:r>
                            <a:rPr lang="zh-CN" altLang="en-US" b="1" i="1">
                              <a:latin typeface="Cambria Math" panose="02040503050406030204" pitchFamily="18" charset="0"/>
                            </a:rPr>
                            <m:t>𝑿</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𝒕</m:t>
                          </m:r>
                        </m:sub>
                        <m:sup>
                          <m:r>
                            <a:rPr lang="zh-CN" altLang="en-US" b="0" i="0">
                              <a:latin typeface="Cambria Math" panose="02040503050406030204" pitchFamily="18" charset="0"/>
                            </a:rPr>
                            <m:t>′</m:t>
                          </m:r>
                        </m:sup>
                      </m:sSubSup>
                      <m:r>
                        <a:rPr lang="zh-CN" altLang="en-US" b="1" i="1">
                          <a:latin typeface="Cambria Math" panose="02040503050406030204" pitchFamily="18" charset="0"/>
                        </a:rPr>
                        <m:t>𝜸</m:t>
                      </m:r>
                      <m:r>
                        <a:rPr lang="zh-CN" altLang="en-US" b="0" i="0">
                          <a:latin typeface="Cambria Math" panose="02040503050406030204" pitchFamily="18" charset="0"/>
                        </a:rPr>
                        <m:t> + </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𝜀</m:t>
                          </m:r>
                        </m:e>
                        <m:sub>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𝑡</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D6CA7C72-A18A-E746-BA1E-53A29A24D02F}"/>
                  </a:ext>
                </a:extLst>
              </p:cNvPr>
              <p:cNvSpPr>
                <a:spLocks noRot="1" noChangeAspect="1" noMove="1" noResize="1" noEditPoints="1" noAdjustHandles="1" noChangeArrowheads="1" noChangeShapeType="1" noTextEdit="1"/>
              </p:cNvSpPr>
              <p:nvPr/>
            </p:nvSpPr>
            <p:spPr>
              <a:xfrm>
                <a:off x="-142640" y="1214323"/>
                <a:ext cx="7328226" cy="389850"/>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0CF9FD6-45A8-E94C-BC79-CB12CCF7ED2A}"/>
                  </a:ext>
                </a:extLst>
              </p:cNvPr>
              <p:cNvSpPr/>
              <p:nvPr/>
            </p:nvSpPr>
            <p:spPr>
              <a:xfrm>
                <a:off x="185002" y="1527973"/>
                <a:ext cx="6672942" cy="3898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zh-CN" altLang="en-US" i="1">
                              <a:latin typeface="Cambria Math" panose="02040503050406030204" pitchFamily="18" charset="0"/>
                            </a:rPr>
                            <m:t>𝐸𝑥𝑖𝑡</m:t>
                          </m:r>
                          <m:r>
                            <m:rPr>
                              <m:lit/>
                            </m:rPr>
                            <a:rPr lang="zh-CN" altLang="en-US" i="0">
                              <a:latin typeface="Cambria Math" panose="02040503050406030204" pitchFamily="18" charset="0"/>
                            </a:rPr>
                            <m:t>_</m:t>
                          </m:r>
                          <m:r>
                            <a:rPr lang="zh-CN" altLang="en-US" i="1">
                              <a:latin typeface="Cambria Math" panose="02040503050406030204" pitchFamily="18" charset="0"/>
                            </a:rPr>
                            <m:t>𝑟𝑎𝑡𝑒</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zh-CN" altLang="en-US" i="0">
                          <a:latin typeface="Cambria Math" panose="02040503050406030204" pitchFamily="18" charset="0"/>
                        </a:rPr>
                        <m:t> +</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𝛽</m:t>
                          </m:r>
                        </m:e>
                        <m:sub>
                          <m:r>
                            <a:rPr lang="zh-CN" altLang="en-US" i="0">
                              <a:latin typeface="Cambria Math" panose="02040503050406030204" pitchFamily="18" charset="0"/>
                            </a:rPr>
                            <m:t>1</m:t>
                          </m:r>
                        </m:sub>
                      </m:sSub>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𝑇𝐹𝑃</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en-US" altLang="zh-CN" b="0" i="0" smtClean="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𝐸𝑛𝑡𝑟𝑦</m:t>
                          </m:r>
                          <m:r>
                            <m:rPr>
                              <m:lit/>
                            </m:rPr>
                            <a:rPr lang="zh-CN" altLang="en-US" i="0">
                              <a:latin typeface="Cambria Math" panose="02040503050406030204" pitchFamily="18" charset="0"/>
                            </a:rPr>
                            <m:t>_</m:t>
                          </m:r>
                          <m:r>
                            <a:rPr lang="zh-CN" altLang="en-US" i="1">
                              <a:latin typeface="Cambria Math" panose="02040503050406030204" pitchFamily="18" charset="0"/>
                            </a:rPr>
                            <m:t>𝑟𝑎𝑡𝑒</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𝑡</m:t>
                          </m:r>
                        </m:sub>
                      </m:sSub>
                      <m:r>
                        <a:rPr lang="zh-CN" altLang="en-US" i="0">
                          <a:latin typeface="Cambria Math" panose="02040503050406030204" pitchFamily="18" charset="0"/>
                        </a:rPr>
                        <m:t>+ </m:t>
                      </m:r>
                      <m:sSubSup>
                        <m:sSubSupPr>
                          <m:ctrlPr>
                            <a:rPr lang="zh-CN" altLang="en-US" i="1">
                              <a:latin typeface="Cambria Math" panose="02040503050406030204" pitchFamily="18" charset="0"/>
                            </a:rPr>
                          </m:ctrlPr>
                        </m:sSubSupPr>
                        <m:e>
                          <m:r>
                            <a:rPr lang="zh-CN" altLang="en-US" b="1" i="1">
                              <a:latin typeface="Cambria Math" panose="02040503050406030204" pitchFamily="18" charset="0"/>
                            </a:rPr>
                            <m:t>𝑿</m:t>
                          </m:r>
                        </m:e>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𝒕</m:t>
                          </m:r>
                        </m:sub>
                        <m:sup>
                          <m:r>
                            <a:rPr lang="zh-CN" altLang="en-US" b="0" i="0">
                              <a:latin typeface="Cambria Math" panose="02040503050406030204" pitchFamily="18" charset="0"/>
                            </a:rPr>
                            <m:t>′</m:t>
                          </m:r>
                        </m:sup>
                      </m:sSubSup>
                      <m:r>
                        <a:rPr lang="zh-CN" altLang="en-US" b="1" i="1">
                          <a:latin typeface="Cambria Math" panose="02040503050406030204" pitchFamily="18" charset="0"/>
                        </a:rPr>
                        <m:t>𝜸</m:t>
                      </m:r>
                      <m:r>
                        <a:rPr lang="zh-CN" altLang="en-US" b="0" i="0">
                          <a:latin typeface="Cambria Math" panose="02040503050406030204" pitchFamily="18" charset="0"/>
                        </a:rPr>
                        <m:t> + </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𝜀</m:t>
                          </m:r>
                        </m:e>
                        <m:sub>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𝑡</m:t>
                          </m:r>
                        </m:sub>
                      </m:sSub>
                    </m:oMath>
                  </m:oMathPara>
                </a14:m>
                <a:endParaRPr lang="zh-CN" altLang="en-US" dirty="0"/>
              </a:p>
            </p:txBody>
          </p:sp>
        </mc:Choice>
        <mc:Fallback xmlns="">
          <p:sp>
            <p:nvSpPr>
              <p:cNvPr id="4" name="矩形 3">
                <a:extLst>
                  <a:ext uri="{FF2B5EF4-FFF2-40B4-BE49-F238E27FC236}">
                    <a16:creationId xmlns:a16="http://schemas.microsoft.com/office/drawing/2014/main" id="{30CF9FD6-45A8-E94C-BC79-CB12CCF7ED2A}"/>
                  </a:ext>
                </a:extLst>
              </p:cNvPr>
              <p:cNvSpPr>
                <a:spLocks noRot="1" noChangeAspect="1" noMove="1" noResize="1" noEditPoints="1" noAdjustHandles="1" noChangeArrowheads="1" noChangeShapeType="1" noTextEdit="1"/>
              </p:cNvSpPr>
              <p:nvPr/>
            </p:nvSpPr>
            <p:spPr>
              <a:xfrm>
                <a:off x="185002" y="1527973"/>
                <a:ext cx="6672942" cy="389850"/>
              </a:xfrm>
              <a:prstGeom prst="rect">
                <a:avLst/>
              </a:prstGeom>
              <a:blipFill>
                <a:blip r:embed="rId4"/>
                <a:stretch>
                  <a:fillRect b="-967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A6FE15A-5394-974B-A760-074E9E15BDA7}"/>
              </a:ext>
            </a:extLst>
          </p:cNvPr>
          <p:cNvSpPr txBox="1"/>
          <p:nvPr/>
        </p:nvSpPr>
        <p:spPr>
          <a:xfrm>
            <a:off x="4289159" y="6572762"/>
            <a:ext cx="3748270" cy="338554"/>
          </a:xfrm>
          <a:prstGeom prst="rect">
            <a:avLst/>
          </a:prstGeom>
          <a:noFill/>
        </p:spPr>
        <p:txBody>
          <a:bodyPr wrap="none" rtlCol="0">
            <a:spAutoFit/>
          </a:bodyPr>
          <a:lstStyle/>
          <a:p>
            <a:r>
              <a:rPr kumimoji="1" lang="en-US" altLang="zh-CN" sz="1600" dirty="0">
                <a:latin typeface="Times New Roman" panose="02020603050405020304" pitchFamily="18" charset="0"/>
                <a:cs typeface="Times New Roman" panose="02020603050405020304" pitchFamily="18" charset="0"/>
              </a:rPr>
              <a:t>Table3.3.2: Market level exit and entry rate</a:t>
            </a:r>
            <a:endParaRPr kumimoji="1" lang="zh-CN" altLang="en-US" sz="16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142AC736-449E-AA4C-BE1D-1FCBEF9F8C76}"/>
              </a:ext>
            </a:extLst>
          </p:cNvPr>
          <p:cNvSpPr txBox="1"/>
          <p:nvPr/>
        </p:nvSpPr>
        <p:spPr>
          <a:xfrm>
            <a:off x="185002" y="2331441"/>
            <a:ext cx="6731202" cy="3139321"/>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Conclusion: </a:t>
            </a: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(1)  Competitive Spirit: </a:t>
            </a:r>
            <a:r>
              <a:rPr kumimoji="1" lang="en-US" altLang="zh-CN" b="1" dirty="0">
                <a:solidFill>
                  <a:srgbClr val="C00000"/>
                </a:solidFill>
                <a:latin typeface="Times New Roman" panose="02020603050405020304" pitchFamily="18" charset="0"/>
                <a:cs typeface="Times New Roman" panose="02020603050405020304" pitchFamily="18" charset="0"/>
              </a:rPr>
              <a:t>High entry rate means High exit rate, </a:t>
            </a:r>
          </a:p>
          <a:p>
            <a:r>
              <a:rPr kumimoji="1" lang="en-US" altLang="zh-CN" b="1" dirty="0">
                <a:solidFill>
                  <a:srgbClr val="C00000"/>
                </a:solidFill>
                <a:latin typeface="Times New Roman" panose="02020603050405020304" pitchFamily="18" charset="0"/>
                <a:cs typeface="Times New Roman" panose="02020603050405020304" pitchFamily="18" charset="0"/>
              </a:rPr>
              <a:t>High exit rate mean High entry rate.</a:t>
            </a:r>
          </a:p>
          <a:p>
            <a:endParaRPr kumimoji="1" lang="en-US" altLang="zh-CN" b="1" dirty="0">
              <a:solidFill>
                <a:srgbClr val="C00000"/>
              </a:solidFill>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(2) For exit rate, the market average </a:t>
            </a:r>
            <a:r>
              <a:rPr kumimoji="1" lang="en-US" altLang="zh-CN" b="1" dirty="0">
                <a:solidFill>
                  <a:srgbClr val="C00000"/>
                </a:solidFill>
                <a:latin typeface="Times New Roman" panose="02020603050405020304" pitchFamily="18" charset="0"/>
                <a:cs typeface="Times New Roman" panose="02020603050405020304" pitchFamily="18" charset="0"/>
              </a:rPr>
              <a:t>Income(-), cost(+)</a:t>
            </a:r>
            <a:r>
              <a:rPr kumimoji="1" lang="en-US" altLang="zh-CN" dirty="0">
                <a:latin typeface="Times New Roman" panose="02020603050405020304" pitchFamily="18" charset="0"/>
                <a:cs typeface="Times New Roman" panose="02020603050405020304" pitchFamily="18" charset="0"/>
              </a:rPr>
              <a:t>, </a:t>
            </a:r>
          </a:p>
          <a:p>
            <a:r>
              <a:rPr kumimoji="1" lang="en-US" altLang="zh-CN" dirty="0">
                <a:latin typeface="Times New Roman" panose="02020603050405020304" pitchFamily="18" charset="0"/>
                <a:cs typeface="Times New Roman" panose="02020603050405020304" pitchFamily="18" charset="0"/>
              </a:rPr>
              <a:t>fixed investment(+), Accounts receivable(+), Wage rate(-) mean much.</a:t>
            </a:r>
          </a:p>
          <a:p>
            <a:endParaRPr kumimoji="1" lang="en-US" altLang="zh-CN" dirty="0">
              <a:latin typeface="Times New Roman" panose="02020603050405020304" pitchFamily="18" charset="0"/>
              <a:cs typeface="Times New Roman" panose="02020603050405020304" pitchFamily="18" charset="0"/>
            </a:endParaRPr>
          </a:p>
          <a:p>
            <a:r>
              <a:rPr kumimoji="1" lang="en-US" altLang="zh-CN">
                <a:latin typeface="Times New Roman" panose="02020603050405020304" pitchFamily="18" charset="0"/>
                <a:cs typeface="Times New Roman" panose="02020603050405020304" pitchFamily="18" charset="0"/>
              </a:rPr>
              <a:t>(3) </a:t>
            </a:r>
            <a:r>
              <a:rPr kumimoji="1" lang="en-US" altLang="zh-CN" dirty="0">
                <a:latin typeface="Times New Roman" panose="02020603050405020304" pitchFamily="18" charset="0"/>
                <a:cs typeface="Times New Roman" panose="02020603050405020304" pitchFamily="18" charset="0"/>
              </a:rPr>
              <a:t>For entry rate, the industry average Accounts receivable(-), </a:t>
            </a:r>
            <a:br>
              <a:rPr kumimoji="1" lang="en-US" altLang="zh-CN" dirty="0">
                <a:latin typeface="Times New Roman" panose="02020603050405020304" pitchFamily="18" charset="0"/>
                <a:cs typeface="Times New Roman" panose="02020603050405020304" pitchFamily="18" charset="0"/>
              </a:rPr>
            </a:br>
            <a:r>
              <a:rPr kumimoji="1" lang="en-US" altLang="zh-CN" dirty="0">
                <a:latin typeface="Times New Roman" panose="02020603050405020304" pitchFamily="18" charset="0"/>
                <a:cs typeface="Times New Roman" panose="02020603050405020304" pitchFamily="18" charset="0"/>
              </a:rPr>
              <a:t>Fixed investment(+), Fixed investment(-), </a:t>
            </a:r>
            <a:r>
              <a:rPr kumimoji="1" lang="en-US" altLang="zh-CN" b="1" dirty="0">
                <a:solidFill>
                  <a:srgbClr val="C00000"/>
                </a:solidFill>
                <a:latin typeface="Times New Roman" panose="02020603050405020304" pitchFamily="18" charset="0"/>
                <a:cs typeface="Times New Roman" panose="02020603050405020304" pitchFamily="18" charset="0"/>
              </a:rPr>
              <a:t>Income(+), cost(-),</a:t>
            </a:r>
            <a:br>
              <a:rPr kumimoji="1" lang="en-US" altLang="zh-CN" dirty="0">
                <a:latin typeface="Times New Roman" panose="02020603050405020304" pitchFamily="18" charset="0"/>
                <a:cs typeface="Times New Roman" panose="02020603050405020304" pitchFamily="18" charset="0"/>
              </a:rPr>
            </a:br>
            <a:r>
              <a:rPr kumimoji="1" lang="en-US" altLang="zh-CN" b="1" dirty="0">
                <a:solidFill>
                  <a:srgbClr val="C00000"/>
                </a:solidFill>
                <a:latin typeface="Times New Roman" panose="02020603050405020304" pitchFamily="18" charset="0"/>
                <a:cs typeface="Times New Roman" panose="02020603050405020304" pitchFamily="18" charset="0"/>
              </a:rPr>
              <a:t>entry sunk cost(-), </a:t>
            </a:r>
            <a:r>
              <a:rPr kumimoji="1" lang="en-US" altLang="zh-CN" dirty="0">
                <a:latin typeface="Times New Roman" panose="02020603050405020304" pitchFamily="18" charset="0"/>
                <a:cs typeface="Times New Roman" panose="02020603050405020304" pitchFamily="18" charset="0"/>
              </a:rPr>
              <a:t>wage rate(-) mean much. </a:t>
            </a:r>
          </a:p>
        </p:txBody>
      </p:sp>
      <p:cxnSp>
        <p:nvCxnSpPr>
          <p:cNvPr id="10" name="肘形连接符 9">
            <a:extLst>
              <a:ext uri="{FF2B5EF4-FFF2-40B4-BE49-F238E27FC236}">
                <a16:creationId xmlns:a16="http://schemas.microsoft.com/office/drawing/2014/main" id="{FD521674-41E7-4148-816B-07A46942019A}"/>
              </a:ext>
            </a:extLst>
          </p:cNvPr>
          <p:cNvCxnSpPr>
            <a:cxnSpLocks/>
          </p:cNvCxnSpPr>
          <p:nvPr/>
        </p:nvCxnSpPr>
        <p:spPr>
          <a:xfrm rot="10800000" flipV="1">
            <a:off x="6108828" y="1575737"/>
            <a:ext cx="1565600" cy="1546416"/>
          </a:xfrm>
          <a:prstGeom prst="bentConnector3">
            <a:avLst>
              <a:gd name="adj1" fmla="val 29333"/>
            </a:avLst>
          </a:prstGeom>
          <a:ln>
            <a:tailEnd type="triangle"/>
          </a:ln>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7583CE25-47BA-5F40-A11E-B79C6A23C6C7}"/>
              </a:ext>
            </a:extLst>
          </p:cNvPr>
          <p:cNvPicPr>
            <a:picLocks noChangeAspect="1"/>
          </p:cNvPicPr>
          <p:nvPr/>
        </p:nvPicPr>
        <p:blipFill>
          <a:blip r:embed="rId5"/>
          <a:stretch>
            <a:fillRect/>
          </a:stretch>
        </p:blipFill>
        <p:spPr>
          <a:xfrm>
            <a:off x="8088725" y="-6047"/>
            <a:ext cx="3708105" cy="6858000"/>
          </a:xfrm>
          <a:prstGeom prst="rect">
            <a:avLst/>
          </a:prstGeom>
        </p:spPr>
      </p:pic>
      <p:sp>
        <p:nvSpPr>
          <p:cNvPr id="9" name="矩形 8">
            <a:extLst>
              <a:ext uri="{FF2B5EF4-FFF2-40B4-BE49-F238E27FC236}">
                <a16:creationId xmlns:a16="http://schemas.microsoft.com/office/drawing/2014/main" id="{36AED995-6966-E040-B3C9-149A6A2150DC}"/>
              </a:ext>
            </a:extLst>
          </p:cNvPr>
          <p:cNvSpPr/>
          <p:nvPr/>
        </p:nvSpPr>
        <p:spPr>
          <a:xfrm>
            <a:off x="7674428" y="992777"/>
            <a:ext cx="4122402" cy="725633"/>
          </a:xfrm>
          <a:prstGeom prst="rect">
            <a:avLst/>
          </a:prstGeom>
          <a:no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0582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E3842D9-15F7-2549-B4F5-F0AEF0E97104}"/>
              </a:ext>
            </a:extLst>
          </p:cNvPr>
          <p:cNvSpPr txBox="1"/>
          <p:nvPr/>
        </p:nvSpPr>
        <p:spPr>
          <a:xfrm>
            <a:off x="130629" y="355590"/>
            <a:ext cx="5211683" cy="523220"/>
          </a:xfrm>
          <a:prstGeom prst="rect">
            <a:avLst/>
          </a:prstGeom>
          <a:noFill/>
        </p:spPr>
        <p:txBody>
          <a:bodyPr wrap="none" rtlCol="0">
            <a:spAutoFit/>
          </a:bodyPr>
          <a:lstStyle/>
          <a:p>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3.2</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稳健性检验*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时间异质性</a:t>
            </a:r>
          </a:p>
        </p:txBody>
      </p:sp>
      <p:sp>
        <p:nvSpPr>
          <p:cNvPr id="5" name="文本框 4">
            <a:extLst>
              <a:ext uri="{FF2B5EF4-FFF2-40B4-BE49-F238E27FC236}">
                <a16:creationId xmlns:a16="http://schemas.microsoft.com/office/drawing/2014/main" id="{8A8D17AA-3D28-BF49-98DC-802CE26377ED}"/>
              </a:ext>
            </a:extLst>
          </p:cNvPr>
          <p:cNvSpPr txBox="1"/>
          <p:nvPr/>
        </p:nvSpPr>
        <p:spPr>
          <a:xfrm>
            <a:off x="261434" y="1859339"/>
            <a:ext cx="5493812" cy="3139321"/>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时间异质性的稳健性检验</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       我们以中国加入</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WTO</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2001</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）为时间断点进行</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稳健性检验：</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1</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）我们可以认为，原模型在</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2001</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年之后这段时间</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内是稳健的。</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2</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）在</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2001</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年之前时段，模型系数产生了显著性</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与大小的改变，这可能是由于数据量下降导致的</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估计效率低，也可能说明中国企业在</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2001</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年前后产生</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了结构性变化。进一步的研究需要讨论这一结果背后</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的原因。</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6EC61B48-16AD-E14D-8A91-828B8423D1A0}"/>
              </a:ext>
            </a:extLst>
          </p:cNvPr>
          <p:cNvPicPr>
            <a:picLocks noChangeAspect="1"/>
          </p:cNvPicPr>
          <p:nvPr/>
        </p:nvPicPr>
        <p:blipFill>
          <a:blip r:embed="rId2"/>
          <a:stretch>
            <a:fillRect/>
          </a:stretch>
        </p:blipFill>
        <p:spPr>
          <a:xfrm>
            <a:off x="7017302" y="0"/>
            <a:ext cx="4994653" cy="6858000"/>
          </a:xfrm>
          <a:prstGeom prst="rect">
            <a:avLst/>
          </a:prstGeom>
        </p:spPr>
      </p:pic>
      <p:sp>
        <p:nvSpPr>
          <p:cNvPr id="7" name="文本框 6">
            <a:extLst>
              <a:ext uri="{FF2B5EF4-FFF2-40B4-BE49-F238E27FC236}">
                <a16:creationId xmlns:a16="http://schemas.microsoft.com/office/drawing/2014/main" id="{392D3B0C-D356-F546-AB94-278A0981B1C5}"/>
              </a:ext>
            </a:extLst>
          </p:cNvPr>
          <p:cNvSpPr txBox="1"/>
          <p:nvPr/>
        </p:nvSpPr>
        <p:spPr>
          <a:xfrm>
            <a:off x="0" y="6502410"/>
            <a:ext cx="5153975" cy="307777"/>
          </a:xfrm>
          <a:prstGeom prst="rect">
            <a:avLst/>
          </a:prstGeom>
          <a:noFill/>
        </p:spPr>
        <p:txBody>
          <a:bodyPr wrap="none" rtlCol="0">
            <a:spAutoFit/>
          </a:bodyPr>
          <a:lstStyle/>
          <a:p>
            <a:r>
              <a:rPr kumimoji="1" lang="zh-CN" altLang="en-US" sz="1400" dirty="0">
                <a:latin typeface="Songti SC" panose="02010600040101010101" pitchFamily="2" charset="-122"/>
                <a:ea typeface="Songti SC" panose="02010600040101010101" pitchFamily="2" charset="-122"/>
              </a:rPr>
              <a:t>* 此处稳健性检验以企业退出率回归的稳健性检验作为一个例子</a:t>
            </a:r>
          </a:p>
        </p:txBody>
      </p:sp>
    </p:spTree>
    <p:extLst>
      <p:ext uri="{BB962C8B-B14F-4D97-AF65-F5344CB8AC3E}">
        <p14:creationId xmlns:p14="http://schemas.microsoft.com/office/powerpoint/2010/main" val="363318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A53BB5-E5A5-BF4D-90B3-5D5399175E66}"/>
              </a:ext>
            </a:extLst>
          </p:cNvPr>
          <p:cNvSpPr txBox="1"/>
          <p:nvPr/>
        </p:nvSpPr>
        <p:spPr>
          <a:xfrm>
            <a:off x="130629" y="355590"/>
            <a:ext cx="5030544" cy="523220"/>
          </a:xfrm>
          <a:prstGeom prst="rect">
            <a:avLst/>
          </a:prstGeom>
          <a:noFill/>
        </p:spPr>
        <p:txBody>
          <a:bodyPr wrap="none" rtlCol="0">
            <a:spAutoFit/>
          </a:bodyPr>
          <a:lstStyle/>
          <a:p>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3.2</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稳健性检验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产业异质性</a:t>
            </a:r>
          </a:p>
        </p:txBody>
      </p:sp>
      <p:sp>
        <p:nvSpPr>
          <p:cNvPr id="5" name="文本框 4">
            <a:extLst>
              <a:ext uri="{FF2B5EF4-FFF2-40B4-BE49-F238E27FC236}">
                <a16:creationId xmlns:a16="http://schemas.microsoft.com/office/drawing/2014/main" id="{95B03457-8A63-EA45-9722-80D0D39CBA6F}"/>
              </a:ext>
            </a:extLst>
          </p:cNvPr>
          <p:cNvSpPr txBox="1"/>
          <p:nvPr/>
        </p:nvSpPr>
        <p:spPr>
          <a:xfrm>
            <a:off x="261434" y="1859339"/>
            <a:ext cx="5602816" cy="2585323"/>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产业异质性的稳健性检验</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       我们对编号</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6—26</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31—46</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两个产业群体进行</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稳健性检验：</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1</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）对比同时显著的系数，我们可以粗略认为模型仍</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存在一定稳健性。</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2</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）无法否认的是，行业异质性将影响原模型的</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解释能力，一个更稳健的办法是在一类或是一个行业</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中进行讨论。</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dirty="0">
                <a:latin typeface="Songti SC" panose="02010600040101010101" pitchFamily="2" charset="-122"/>
                <a:ea typeface="Songti SC" panose="02010600040101010101" pitchFamily="2" charset="-122"/>
                <a:cs typeface="Times New Roman" panose="02020603050405020304" pitchFamily="18" charset="0"/>
              </a:rPr>
              <a:t>3</a:t>
            </a:r>
            <a:r>
              <a:rPr kumimoji="1" lang="zh-CN" altLang="en-US" dirty="0">
                <a:latin typeface="Songti SC" panose="02010600040101010101" pitchFamily="2" charset="-122"/>
                <a:ea typeface="Songti SC" panose="02010600040101010101" pitchFamily="2" charset="-122"/>
                <a:cs typeface="Times New Roman" panose="02020603050405020304" pitchFamily="18" charset="0"/>
              </a:rPr>
              <a:t>）我们此时也不能排除数据点较少所造成的干扰。</a:t>
            </a:r>
            <a:endParaRPr kumimoji="1" lang="en-US" altLang="zh-CN" dirty="0">
              <a:latin typeface="Songti SC" panose="02010600040101010101" pitchFamily="2" charset="-122"/>
              <a:ea typeface="Songti SC"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3F06718-DD55-1B4C-9923-48D6F1C05A59}"/>
              </a:ext>
            </a:extLst>
          </p:cNvPr>
          <p:cNvPicPr>
            <a:picLocks noChangeAspect="1"/>
          </p:cNvPicPr>
          <p:nvPr/>
        </p:nvPicPr>
        <p:blipFill>
          <a:blip r:embed="rId2"/>
          <a:stretch>
            <a:fillRect/>
          </a:stretch>
        </p:blipFill>
        <p:spPr>
          <a:xfrm>
            <a:off x="6808103" y="0"/>
            <a:ext cx="5122463" cy="6858000"/>
          </a:xfrm>
          <a:prstGeom prst="rect">
            <a:avLst/>
          </a:prstGeom>
        </p:spPr>
      </p:pic>
    </p:spTree>
    <p:extLst>
      <p:ext uri="{BB962C8B-B14F-4D97-AF65-F5344CB8AC3E}">
        <p14:creationId xmlns:p14="http://schemas.microsoft.com/office/powerpoint/2010/main" val="3011281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2A4B6C-D0F8-6A4A-993C-6D283E97D370}"/>
              </a:ext>
            </a:extLst>
          </p:cNvPr>
          <p:cNvSpPr txBox="1"/>
          <p:nvPr/>
        </p:nvSpPr>
        <p:spPr>
          <a:xfrm>
            <a:off x="130629" y="355590"/>
            <a:ext cx="2339102" cy="523220"/>
          </a:xfrm>
          <a:prstGeom prst="rect">
            <a:avLst/>
          </a:prstGeom>
          <a:noFill/>
        </p:spPr>
        <p:txBody>
          <a:bodyPr wrap="none" rtlCol="0">
            <a:spAutoFit/>
          </a:bodyPr>
          <a:lstStyle/>
          <a:p>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4.</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总结与讨论</a:t>
            </a:r>
          </a:p>
        </p:txBody>
      </p:sp>
      <p:sp>
        <p:nvSpPr>
          <p:cNvPr id="3" name="文本框 2">
            <a:extLst>
              <a:ext uri="{FF2B5EF4-FFF2-40B4-BE49-F238E27FC236}">
                <a16:creationId xmlns:a16="http://schemas.microsoft.com/office/drawing/2014/main" id="{E670A50F-B348-D849-A76C-AFDA99654816}"/>
              </a:ext>
            </a:extLst>
          </p:cNvPr>
          <p:cNvSpPr txBox="1"/>
          <p:nvPr/>
        </p:nvSpPr>
        <p:spPr>
          <a:xfrm>
            <a:off x="457642" y="3703320"/>
            <a:ext cx="8791189" cy="193899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实证结论：</a:t>
            </a:r>
            <a:endParaRPr kumimoji="1" lang="en-US" altLang="zh-CN" sz="2400"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sz="2400" dirty="0">
                <a:latin typeface="Songti SC" panose="02010600040101010101" pitchFamily="2" charset="-122"/>
                <a:ea typeface="Songti SC" panose="02010600040101010101" pitchFamily="2" charset="-122"/>
                <a:cs typeface="Times New Roman" panose="02020603050405020304" pitchFamily="18" charset="0"/>
              </a:rPr>
              <a:t>1</a:t>
            </a: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）行业内进入壁垒提高将显著降低退出率（证明模型结论）</a:t>
            </a:r>
            <a:endParaRPr kumimoji="1" lang="en-US" altLang="zh-CN" sz="2400"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sz="2400" dirty="0">
                <a:latin typeface="Songti SC" panose="02010600040101010101" pitchFamily="2" charset="-122"/>
                <a:ea typeface="Songti SC" panose="02010600040101010101" pitchFamily="2" charset="-122"/>
                <a:cs typeface="Times New Roman" panose="02020603050405020304" pitchFamily="18" charset="0"/>
              </a:rPr>
              <a:t>2</a:t>
            </a: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）竞争加强竞争效应</a:t>
            </a:r>
            <a:endParaRPr kumimoji="1" lang="en-US" altLang="zh-CN" sz="2400"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sz="2400" dirty="0">
                <a:latin typeface="Songti SC" panose="02010600040101010101" pitchFamily="2" charset="-122"/>
                <a:ea typeface="Songti SC" panose="02010600040101010101" pitchFamily="2" charset="-122"/>
                <a:cs typeface="Times New Roman" panose="02020603050405020304" pitchFamily="18" charset="0"/>
              </a:rPr>
              <a:t>3</a:t>
            </a: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）行业基本面数据对行业进入退出率的解释力</a:t>
            </a:r>
            <a:endParaRPr kumimoji="1" lang="en-US" altLang="zh-CN" sz="2400"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sz="2400" dirty="0">
                <a:latin typeface="Songti SC" panose="02010600040101010101" pitchFamily="2" charset="-122"/>
                <a:ea typeface="Songti SC" panose="02010600040101010101" pitchFamily="2" charset="-122"/>
                <a:cs typeface="Times New Roman" panose="02020603050405020304" pitchFamily="18" charset="0"/>
              </a:rPr>
              <a:t>4</a:t>
            </a: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）企业运营与宏观市场息息相关，而不仅仅局限于行业内部</a:t>
            </a:r>
            <a:endParaRPr kumimoji="1" lang="en-US" altLang="zh-CN" sz="2400" dirty="0">
              <a:latin typeface="Songti SC" panose="02010600040101010101" pitchFamily="2" charset="-122"/>
              <a:ea typeface="Songti SC" panose="0201060004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245C9A1D-C730-4C4A-910C-AC7A45A01B33}"/>
              </a:ext>
            </a:extLst>
          </p:cNvPr>
          <p:cNvSpPr txBox="1"/>
          <p:nvPr/>
        </p:nvSpPr>
        <p:spPr>
          <a:xfrm>
            <a:off x="457641" y="1394996"/>
            <a:ext cx="10177786" cy="2677656"/>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模型结论：</a:t>
            </a:r>
            <a:endParaRPr kumimoji="1" lang="en-US" altLang="zh-CN" sz="2400"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sz="2400" dirty="0">
                <a:latin typeface="Songti SC" panose="02010600040101010101" pitchFamily="2" charset="-122"/>
                <a:ea typeface="Songti SC" panose="02010600040101010101" pitchFamily="2" charset="-122"/>
                <a:cs typeface="Times New Roman" panose="02020603050405020304" pitchFamily="18" charset="0"/>
              </a:rPr>
              <a:t>1</a:t>
            </a: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）当行业壁垒提高时，产品价格、要素价格、退出的技术边界变化完全</a:t>
            </a:r>
            <a:endParaRPr kumimoji="1" lang="en-US" altLang="zh-CN" sz="2400"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由产品需求弹性𝜂</a:t>
            </a:r>
            <a:r>
              <a:rPr kumimoji="1" lang="en-US" altLang="zh-CN" sz="2400" dirty="0">
                <a:latin typeface="Songti SC" panose="02010600040101010101" pitchFamily="2" charset="-122"/>
                <a:ea typeface="Songti SC" panose="02010600040101010101" pitchFamily="2" charset="-122"/>
                <a:cs typeface="Times New Roman" panose="02020603050405020304" pitchFamily="18" charset="0"/>
              </a:rPr>
              <a:t>_𝐷</a:t>
            </a: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、要素供给弹性𝜂</a:t>
            </a:r>
            <a:r>
              <a:rPr kumimoji="1" lang="en-US" altLang="zh-CN" sz="2400" dirty="0">
                <a:latin typeface="Songti SC" panose="02010600040101010101" pitchFamily="2" charset="-122"/>
                <a:ea typeface="Songti SC" panose="02010600040101010101" pitchFamily="2" charset="-122"/>
                <a:cs typeface="Times New Roman" panose="02020603050405020304" pitchFamily="18" charset="0"/>
              </a:rPr>
              <a:t>_𝑆</a:t>
            </a: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决定。</a:t>
            </a:r>
          </a:p>
          <a:p>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a:t>
            </a:r>
            <a:r>
              <a:rPr kumimoji="1" lang="en-US" altLang="zh-CN" sz="2400" dirty="0">
                <a:latin typeface="Songti SC" panose="02010600040101010101" pitchFamily="2" charset="-122"/>
                <a:ea typeface="Songti SC" panose="02010600040101010101" pitchFamily="2" charset="-122"/>
                <a:cs typeface="Times New Roman" panose="02020603050405020304" pitchFamily="18" charset="0"/>
              </a:rPr>
              <a:t>2</a:t>
            </a:r>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）当行业进入壁垒提高时，最终产品价格提高，企业退出与生存的</a:t>
            </a:r>
            <a:endParaRPr kumimoji="1" lang="en-US" altLang="zh-CN" sz="2400" dirty="0">
              <a:latin typeface="Songti SC" panose="02010600040101010101" pitchFamily="2" charset="-122"/>
              <a:ea typeface="Songti SC" panose="02010600040101010101" pitchFamily="2" charset="-122"/>
              <a:cs typeface="Times New Roman" panose="02020603050405020304" pitchFamily="18" charset="0"/>
            </a:endParaRPr>
          </a:p>
          <a:p>
            <a:r>
              <a:rPr kumimoji="1" lang="zh-CN" altLang="en-US" sz="2400" dirty="0">
                <a:latin typeface="Songti SC" panose="02010600040101010101" pitchFamily="2" charset="-122"/>
                <a:ea typeface="Songti SC" panose="02010600040101010101" pitchFamily="2" charset="-122"/>
                <a:cs typeface="Times New Roman" panose="02020603050405020304" pitchFamily="18" charset="0"/>
              </a:rPr>
              <a:t>界限降低，更多企业生存在行业中</a:t>
            </a:r>
          </a:p>
          <a:p>
            <a:endParaRPr kumimoji="1" lang="zh-CN" altLang="en-US" sz="2400" dirty="0">
              <a:latin typeface="Songti SC" panose="02010600040101010101" pitchFamily="2" charset="-122"/>
              <a:ea typeface="Songti SC" panose="02010600040101010101" pitchFamily="2" charset="-122"/>
              <a:cs typeface="Times New Roman" panose="02020603050405020304" pitchFamily="18" charset="0"/>
            </a:endParaRPr>
          </a:p>
          <a:p>
            <a:endParaRPr kumimoji="1" lang="en-US" altLang="zh-CN" sz="2400" dirty="0">
              <a:latin typeface="Songti SC" panose="02010600040101010101" pitchFamily="2" charset="-122"/>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72332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A45C0E-D40D-F140-B263-9BA87EADC7D6}"/>
              </a:ext>
            </a:extLst>
          </p:cNvPr>
          <p:cNvSpPr txBox="1"/>
          <p:nvPr/>
        </p:nvSpPr>
        <p:spPr>
          <a:xfrm>
            <a:off x="130629" y="355590"/>
            <a:ext cx="1980029" cy="523220"/>
          </a:xfrm>
          <a:prstGeom prst="rect">
            <a:avLst/>
          </a:prstGeom>
          <a:noFill/>
        </p:spPr>
        <p:txBody>
          <a:bodyPr wrap="none" rtlCol="0">
            <a:spAutoFit/>
          </a:bodyPr>
          <a:lstStyle/>
          <a:p>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参考文献：</a:t>
            </a:r>
          </a:p>
        </p:txBody>
      </p:sp>
      <p:sp>
        <p:nvSpPr>
          <p:cNvPr id="2" name="矩形 1">
            <a:extLst>
              <a:ext uri="{FF2B5EF4-FFF2-40B4-BE49-F238E27FC236}">
                <a16:creationId xmlns:a16="http://schemas.microsoft.com/office/drawing/2014/main" id="{05EB6BC5-2411-3945-9A8D-198FD083F72E}"/>
              </a:ext>
            </a:extLst>
          </p:cNvPr>
          <p:cNvSpPr/>
          <p:nvPr/>
        </p:nvSpPr>
        <p:spPr>
          <a:xfrm>
            <a:off x="644433" y="991443"/>
            <a:ext cx="10406743" cy="5632311"/>
          </a:xfrm>
          <a:prstGeom prst="rect">
            <a:avLst/>
          </a:prstGeom>
        </p:spPr>
        <p:txBody>
          <a:bodyPr wrap="square">
            <a:spAutoFit/>
          </a:bodyPr>
          <a:lstStyle/>
          <a:p>
            <a:pPr marL="342900" indent="-342900">
              <a:buAutoNum type="arabicPeriod"/>
            </a:pPr>
            <a:r>
              <a:rPr lang="zh-CN" altLang="en-US" dirty="0">
                <a:latin typeface="Times New Roman" panose="02020603050405020304" pitchFamily="18" charset="0"/>
                <a:cs typeface="Times New Roman" panose="02020603050405020304" pitchFamily="18" charset="0"/>
              </a:rPr>
              <a:t>Levinsohn, J. and A. Petrin. 2003. Estimating production functions using inputes to control for unobservables. Review of Economic Studies 70:  317-342.</a:t>
            </a:r>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r>
              <a:rPr lang="en-US" altLang="zh-CN" dirty="0">
                <a:latin typeface="Times New Roman" panose="02020603050405020304" pitchFamily="18" charset="0"/>
                <a:cs typeface="Times New Roman" panose="02020603050405020304" pitchFamily="18" charset="0"/>
              </a:rPr>
              <a:t>Waterson, Michael, 1992. "Sunk costs and market structure : John Sutton, (MIT Press, London, 1991 pp. xiv + 577)," International Journal of Industrial Organization, Elsevier, vol. 10(2), pages 319-323, June.</a:t>
            </a:r>
          </a:p>
          <a:p>
            <a:pPr marL="342900" indent="-342900">
              <a:buAutoNum type="arabicPeriod"/>
            </a:pPr>
            <a:r>
              <a:rPr lang="en-US" altLang="zh-CN" dirty="0" err="1">
                <a:latin typeface="Times New Roman" panose="02020603050405020304" pitchFamily="18" charset="0"/>
                <a:cs typeface="Times New Roman" panose="02020603050405020304" pitchFamily="18" charset="0"/>
              </a:rPr>
              <a:t>Farin</a:t>
            </a:r>
            <a:r>
              <a:rPr lang="en-US" altLang="zh-CN" dirty="0">
                <a:latin typeface="Times New Roman" panose="02020603050405020304" pitchFamily="18" charset="0"/>
                <a:cs typeface="Times New Roman" panose="02020603050405020304" pitchFamily="18" charset="0"/>
              </a:rPr>
              <a:t> ̃as J C , </a:t>
            </a:r>
            <a:r>
              <a:rPr lang="en-US" altLang="zh-CN" dirty="0" err="1">
                <a:latin typeface="Times New Roman" panose="02020603050405020304" pitchFamily="18" charset="0"/>
                <a:cs typeface="Times New Roman" panose="02020603050405020304" pitchFamily="18" charset="0"/>
              </a:rPr>
              <a:t>Ruano</a:t>
            </a:r>
            <a:r>
              <a:rPr lang="en-US" altLang="zh-CN" dirty="0">
                <a:latin typeface="Times New Roman" panose="02020603050405020304" pitchFamily="18" charset="0"/>
                <a:cs typeface="Times New Roman" panose="02020603050405020304" pitchFamily="18" charset="0"/>
              </a:rPr>
              <a:t> S . Firm productivity, heterogeneity, sunk costs and market selection[J]. International Journal of Industrial Organization, 2005, 23(7-8):0-534.</a:t>
            </a:r>
          </a:p>
          <a:p>
            <a:pPr marL="342900" indent="-342900">
              <a:buAutoNum type="arabicPeriod"/>
            </a:pPr>
            <a:r>
              <a:rPr lang="en-US" altLang="zh-CN" dirty="0">
                <a:latin typeface="Times New Roman" panose="02020603050405020304" pitchFamily="18" charset="0"/>
                <a:cs typeface="Times New Roman" panose="02020603050405020304" pitchFamily="18" charset="0"/>
              </a:rPr>
              <a:t>Aw B , Chen X , Roberts M J . Firm-level evidence on productivity differentials, turnover, and exports in Taiwanese manufacturing[J]. NBER Working Papers, 1997, 66(66):51-86.</a:t>
            </a:r>
          </a:p>
          <a:p>
            <a:pPr marL="342900" indent="-342900">
              <a:buAutoNum type="arabicPeriod"/>
            </a:pPr>
            <a:r>
              <a:rPr lang="en-US" altLang="zh-CN" dirty="0" err="1">
                <a:latin typeface="Times New Roman" panose="02020603050405020304" pitchFamily="18" charset="0"/>
                <a:cs typeface="Times New Roman" panose="02020603050405020304" pitchFamily="18" charset="0"/>
              </a:rPr>
              <a:t>Hopenhayn</a:t>
            </a:r>
            <a:r>
              <a:rPr lang="en-US" altLang="zh-CN" dirty="0">
                <a:latin typeface="Times New Roman" panose="02020603050405020304" pitchFamily="18" charset="0"/>
                <a:cs typeface="Times New Roman" panose="02020603050405020304" pitchFamily="18" charset="0"/>
              </a:rPr>
              <a:t>, Hugo A. "Entry, exit, and firm dynamics in long run equilibrium." </a:t>
            </a:r>
            <a:r>
              <a:rPr lang="en-US" altLang="zh-CN" dirty="0" err="1">
                <a:latin typeface="Times New Roman" panose="02020603050405020304" pitchFamily="18" charset="0"/>
                <a:cs typeface="Times New Roman" panose="02020603050405020304" pitchFamily="18" charset="0"/>
              </a:rPr>
              <a:t>Econometrica</a:t>
            </a:r>
            <a:r>
              <a:rPr lang="en-US" altLang="zh-CN" dirty="0">
                <a:latin typeface="Times New Roman" panose="02020603050405020304" pitchFamily="18" charset="0"/>
                <a:cs typeface="Times New Roman" panose="02020603050405020304" pitchFamily="18" charset="0"/>
              </a:rPr>
              <a:t>: Journal of the Econometric Society (1992): 1127-1150.</a:t>
            </a:r>
          </a:p>
          <a:p>
            <a:pPr marL="342900" indent="-342900">
              <a:buAutoNum type="arabicPeriod"/>
            </a:pPr>
            <a:r>
              <a:rPr lang="en-US" altLang="zh-CN" dirty="0" err="1">
                <a:latin typeface="Times New Roman" panose="02020603050405020304" pitchFamily="18" charset="0"/>
                <a:cs typeface="Times New Roman" panose="02020603050405020304" pitchFamily="18" charset="0"/>
              </a:rPr>
              <a:t>Audretsch</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D.and</a:t>
            </a:r>
            <a:r>
              <a:rPr lang="en-US" altLang="zh-CN" dirty="0">
                <a:latin typeface="Times New Roman" panose="02020603050405020304" pitchFamily="18" charset="0"/>
                <a:cs typeface="Times New Roman" panose="02020603050405020304" pitchFamily="18" charset="0"/>
              </a:rPr>
              <a:t> Mahmood, T., The rate of hazard confronting new firm and plants in US </a:t>
            </a:r>
            <a:r>
              <a:rPr lang="en-US" altLang="zh-CN" dirty="0" err="1">
                <a:latin typeface="Times New Roman" panose="02020603050405020304" pitchFamily="18" charset="0"/>
                <a:cs typeface="Times New Roman" panose="02020603050405020304" pitchFamily="18" charset="0"/>
              </a:rPr>
              <a:t>manufacturing.Review</a:t>
            </a:r>
            <a:r>
              <a:rPr lang="en-US" altLang="zh-CN" dirty="0">
                <a:latin typeface="Times New Roman" panose="02020603050405020304" pitchFamily="18" charset="0"/>
                <a:cs typeface="Times New Roman" panose="02020603050405020304" pitchFamily="18" charset="0"/>
              </a:rPr>
              <a:t> Of Industrial Organization, Vol.9, No.1, 1994.</a:t>
            </a:r>
          </a:p>
          <a:p>
            <a:pPr marL="342900" indent="-342900">
              <a:buAutoNum type="arabicPeriod"/>
            </a:pPr>
            <a:r>
              <a:rPr lang="en-US" altLang="zh-CN" dirty="0">
                <a:latin typeface="Times New Roman" panose="02020603050405020304" pitchFamily="18" charset="0"/>
                <a:cs typeface="Times New Roman" panose="02020603050405020304" pitchFamily="18" charset="0"/>
              </a:rPr>
              <a:t>Baldwin, </a:t>
            </a:r>
            <a:r>
              <a:rPr lang="en-US" altLang="zh-CN" dirty="0" err="1">
                <a:latin typeface="Times New Roman" panose="02020603050405020304" pitchFamily="18" charset="0"/>
                <a:cs typeface="Times New Roman" panose="02020603050405020304" pitchFamily="18" charset="0"/>
              </a:rPr>
              <a:t>J.R.and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Rafiquzzaman</a:t>
            </a:r>
            <a:r>
              <a:rPr lang="en-US" altLang="zh-CN" dirty="0">
                <a:latin typeface="Times New Roman" panose="02020603050405020304" pitchFamily="18" charset="0"/>
                <a:cs typeface="Times New Roman" panose="02020603050405020304" pitchFamily="18" charset="0"/>
              </a:rPr>
              <a:t>, M., Selection versus evolution </a:t>
            </a:r>
            <a:r>
              <a:rPr lang="en-US" altLang="zh-CN" dirty="0" err="1">
                <a:latin typeface="Times New Roman" panose="02020603050405020304" pitchFamily="18" charset="0"/>
                <a:cs typeface="Times New Roman" panose="02020603050405020304" pitchFamily="18" charset="0"/>
              </a:rPr>
              <a:t>aryadaptation:Learning</a:t>
            </a:r>
            <a:r>
              <a:rPr lang="en-US" altLang="zh-CN" dirty="0">
                <a:latin typeface="Times New Roman" panose="02020603050405020304" pitchFamily="18" charset="0"/>
                <a:cs typeface="Times New Roman" panose="02020603050405020304" pitchFamily="18" charset="0"/>
              </a:rPr>
              <a:t> and post-</a:t>
            </a:r>
            <a:r>
              <a:rPr lang="en-US" altLang="zh-CN" dirty="0" err="1">
                <a:latin typeface="Times New Roman" panose="02020603050405020304" pitchFamily="18" charset="0"/>
                <a:cs typeface="Times New Roman" panose="02020603050405020304" pitchFamily="18" charset="0"/>
              </a:rPr>
              <a:t>entryper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formance.International</a:t>
            </a:r>
            <a:r>
              <a:rPr lang="en-US" altLang="zh-CN" dirty="0">
                <a:latin typeface="Times New Roman" panose="02020603050405020304" pitchFamily="18" charset="0"/>
                <a:cs typeface="Times New Roman" panose="02020603050405020304" pitchFamily="18" charset="0"/>
              </a:rPr>
              <a:t> Journal Of Industrial Organization, Special </a:t>
            </a:r>
            <a:r>
              <a:rPr lang="en-US" altLang="zh-CN" dirty="0" err="1">
                <a:latin typeface="Times New Roman" panose="02020603050405020304" pitchFamily="18" charset="0"/>
                <a:cs typeface="Times New Roman" panose="02020603050405020304" pitchFamily="18" charset="0"/>
              </a:rPr>
              <a:t>Issue:The</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PostEntryPerformanceOfFirms</a:t>
            </a:r>
            <a:r>
              <a:rPr lang="en-US" altLang="zh-CN" dirty="0">
                <a:latin typeface="Times New Roman" panose="02020603050405020304" pitchFamily="18" charset="0"/>
                <a:cs typeface="Times New Roman" panose="02020603050405020304" pitchFamily="18" charset="0"/>
              </a:rPr>
              <a:t>, Vol.13, No.4, 1995.</a:t>
            </a:r>
          </a:p>
          <a:p>
            <a:pPr marL="342900" indent="-342900">
              <a:buAutoNum type="arabicPeriod"/>
            </a:pPr>
            <a:r>
              <a:rPr lang="en-US" altLang="zh-CN" dirty="0">
                <a:latin typeface="Times New Roman" panose="02020603050405020304" pitchFamily="18" charset="0"/>
                <a:cs typeface="Times New Roman" panose="02020603050405020304" pitchFamily="18" charset="0"/>
              </a:rPr>
              <a:t>Mukherjee A , </a:t>
            </a:r>
            <a:r>
              <a:rPr lang="en-US" altLang="zh-CN" dirty="0" err="1">
                <a:latin typeface="Times New Roman" panose="02020603050405020304" pitchFamily="18" charset="0"/>
                <a:cs typeface="Times New Roman" panose="02020603050405020304" pitchFamily="18" charset="0"/>
              </a:rPr>
              <a:t>Broll</a:t>
            </a:r>
            <a:r>
              <a:rPr lang="en-US" altLang="zh-CN" dirty="0">
                <a:latin typeface="Times New Roman" panose="02020603050405020304" pitchFamily="18" charset="0"/>
                <a:cs typeface="Times New Roman" panose="02020603050405020304" pitchFamily="18" charset="0"/>
              </a:rPr>
              <a:t> U , Mukherjee S . The welfare effects of entry: the role of the input market[J]. Journal of Economics, 2009, 98(3):189-201.</a:t>
            </a:r>
          </a:p>
          <a:p>
            <a:pPr marL="342900" indent="-342900">
              <a:buAutoNum type="arabicPeriod"/>
            </a:pPr>
            <a:r>
              <a:rPr lang="en-US" altLang="zh-CN" dirty="0">
                <a:latin typeface="Times New Roman" panose="02020603050405020304" pitchFamily="18" charset="0"/>
                <a:cs typeface="Times New Roman" panose="02020603050405020304" pitchFamily="18" charset="0"/>
              </a:rPr>
              <a:t>Mukherjee A , </a:t>
            </a:r>
            <a:r>
              <a:rPr lang="en-US" altLang="zh-CN" dirty="0" err="1">
                <a:latin typeface="Times New Roman" panose="02020603050405020304" pitchFamily="18" charset="0"/>
                <a:cs typeface="Times New Roman" panose="02020603050405020304" pitchFamily="18" charset="0"/>
              </a:rPr>
              <a:t>Broll</a:t>
            </a:r>
            <a:r>
              <a:rPr lang="en-US" altLang="zh-CN" dirty="0">
                <a:latin typeface="Times New Roman" panose="02020603050405020304" pitchFamily="18" charset="0"/>
                <a:cs typeface="Times New Roman" panose="02020603050405020304" pitchFamily="18" charset="0"/>
              </a:rPr>
              <a:t> U , Mukherjee S . The welfare effects of entry: the role of the input market[J]. Journal of Economics, 2009, 98(3):189-201.</a:t>
            </a:r>
          </a:p>
          <a:p>
            <a:pPr marL="342900" indent="-342900">
              <a:buAutoNum type="arabicPeriod"/>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3216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CE8E1F-E227-0E4A-8DE8-15D0E3F742D0}"/>
              </a:ext>
            </a:extLst>
          </p:cNvPr>
          <p:cNvSpPr txBox="1"/>
          <p:nvPr/>
        </p:nvSpPr>
        <p:spPr>
          <a:xfrm>
            <a:off x="3019677" y="2247092"/>
            <a:ext cx="6152646" cy="646331"/>
          </a:xfrm>
          <a:prstGeom prst="rect">
            <a:avLst/>
          </a:prstGeom>
          <a:noFill/>
        </p:spPr>
        <p:txBody>
          <a:bodyPr wrap="none" rtlCol="0">
            <a:spAutoFit/>
          </a:bodyPr>
          <a:lstStyle/>
          <a:p>
            <a:r>
              <a:rPr kumimoji="1" lang="en-US" altLang="zh-CN" sz="3600" dirty="0">
                <a:latin typeface="Kefa" panose="02000506000000020004" pitchFamily="2" charset="0"/>
              </a:rPr>
              <a:t>Thanks and Any Questions</a:t>
            </a:r>
            <a:r>
              <a:rPr kumimoji="1" lang="zh-CN" altLang="en-US" sz="3600" dirty="0">
                <a:latin typeface="Kefa" panose="02000506000000020004" pitchFamily="2" charset="0"/>
              </a:rPr>
              <a:t>？</a:t>
            </a:r>
          </a:p>
        </p:txBody>
      </p:sp>
      <p:sp>
        <p:nvSpPr>
          <p:cNvPr id="3" name="文本框 2">
            <a:extLst>
              <a:ext uri="{FF2B5EF4-FFF2-40B4-BE49-F238E27FC236}">
                <a16:creationId xmlns:a16="http://schemas.microsoft.com/office/drawing/2014/main" id="{520121D4-1D9A-F248-BE88-B3F7A8A1CA92}"/>
              </a:ext>
            </a:extLst>
          </p:cNvPr>
          <p:cNvSpPr txBox="1"/>
          <p:nvPr/>
        </p:nvSpPr>
        <p:spPr>
          <a:xfrm>
            <a:off x="3500732" y="3579223"/>
            <a:ext cx="4729756" cy="646331"/>
          </a:xfrm>
          <a:prstGeom prst="rect">
            <a:avLst/>
          </a:prstGeom>
          <a:noFill/>
        </p:spPr>
        <p:txBody>
          <a:bodyPr wrap="none" rtlCol="0">
            <a:spAutoFit/>
          </a:bodyPr>
          <a:lstStyle/>
          <a:p>
            <a:pPr algn="ctr"/>
            <a:r>
              <a:rPr kumimoji="1" lang="en-US" altLang="zh-CN" dirty="0">
                <a:latin typeface="Kefa" panose="02000506000000020004" pitchFamily="2" charset="0"/>
              </a:rPr>
              <a:t>Happy</a:t>
            </a:r>
            <a:r>
              <a:rPr kumimoji="1" lang="zh-CN" altLang="en-US" dirty="0">
                <a:latin typeface="Kefa" panose="02000506000000020004" pitchFamily="2" charset="0"/>
              </a:rPr>
              <a:t> </a:t>
            </a:r>
            <a:r>
              <a:rPr kumimoji="1" lang="en-US" altLang="zh-CN" dirty="0">
                <a:latin typeface="Kefa" panose="02000506000000020004" pitchFamily="2" charset="0"/>
              </a:rPr>
              <a:t>summer holiday!</a:t>
            </a:r>
          </a:p>
          <a:p>
            <a:pPr algn="ctr"/>
            <a:r>
              <a:rPr kumimoji="1" lang="en-US" altLang="zh-CN" dirty="0">
                <a:latin typeface="Kefa" panose="02000506000000020004" pitchFamily="2" charset="0"/>
              </a:rPr>
              <a:t>Be careful and We can go though tough time</a:t>
            </a:r>
            <a:endParaRPr kumimoji="1" lang="zh-CN" altLang="en-US" dirty="0">
              <a:latin typeface="Kefa" panose="02000506000000020004" pitchFamily="2" charset="0"/>
            </a:endParaRPr>
          </a:p>
        </p:txBody>
      </p:sp>
    </p:spTree>
    <p:extLst>
      <p:ext uri="{BB962C8B-B14F-4D97-AF65-F5344CB8AC3E}">
        <p14:creationId xmlns:p14="http://schemas.microsoft.com/office/powerpoint/2010/main" val="2302251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452" y="0"/>
            <a:ext cx="9826487" cy="1284771"/>
          </a:xfrm>
        </p:spPr>
        <p:txBody>
          <a:bodyPr>
            <a:normAutofit/>
          </a:bodyPr>
          <a:lstStyle/>
          <a:p>
            <a:r>
              <a:rPr lang="en-US" altLang="zh-CN" sz="3200" dirty="0">
                <a:latin typeface="Songti SC" panose="02010600040101010101" pitchFamily="2" charset="-122"/>
                <a:ea typeface="Songti SC" panose="02010600040101010101" pitchFamily="2" charset="-122"/>
              </a:rPr>
              <a:t>2.1 </a:t>
            </a:r>
            <a:r>
              <a:rPr lang="zh-CN" altLang="en-US" sz="3200" dirty="0">
                <a:latin typeface="Songti SC" panose="02010600040101010101" pitchFamily="2" charset="-122"/>
                <a:ea typeface="Songti SC" panose="02010600040101010101" pitchFamily="2" charset="-122"/>
              </a:rPr>
              <a:t>数学模型</a:t>
            </a:r>
            <a:r>
              <a:rPr lang="en-US" altLang="zh-CN" sz="3200" dirty="0">
                <a:latin typeface="Songti SC" panose="02010600040101010101" pitchFamily="2" charset="-122"/>
                <a:ea typeface="Songti SC" panose="02010600040101010101" pitchFamily="2" charset="-122"/>
              </a:rPr>
              <a:t>——</a:t>
            </a:r>
            <a:r>
              <a:rPr lang="zh-CN" altLang="en-US" sz="3200" dirty="0">
                <a:latin typeface="Songti SC" panose="02010600040101010101" pitchFamily="2" charset="-122"/>
                <a:ea typeface="Songti SC" panose="02010600040101010101" pitchFamily="2" charset="-122"/>
              </a:rPr>
              <a:t>设定与假设</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6226" y="1209399"/>
                <a:ext cx="10605052" cy="5022436"/>
              </a:xfrm>
            </p:spPr>
            <p:txBody>
              <a:bodyPr/>
              <a:lstStyle/>
              <a:p>
                <a:r>
                  <a:rPr lang="zh-CN" altLang="en-US" sz="2400" dirty="0">
                    <a:latin typeface="Songti SC" panose="02010600040101010101" pitchFamily="2" charset="-122"/>
                    <a:ea typeface="Songti SC" panose="02010600040101010101" pitchFamily="2" charset="-122"/>
                  </a:rPr>
                  <a:t>完全竞争的行业中有</a:t>
                </a:r>
                <a14:m>
                  <m:oMath xmlns:m="http://schemas.openxmlformats.org/officeDocument/2006/math">
                    <m:r>
                      <a:rPr lang="en-US" altLang="zh-CN" sz="2400" b="0" i="1" smtClean="0">
                        <a:latin typeface="Cambria Math" panose="02040503050406030204" pitchFamily="18" charset="0"/>
                      </a:rPr>
                      <m:t>𝜇</m:t>
                    </m:r>
                  </m:oMath>
                </a14:m>
                <a:r>
                  <a:rPr lang="zh-CN" altLang="en-US" sz="2400" dirty="0">
                    <a:latin typeface="Songti SC" panose="02010600040101010101" pitchFamily="2" charset="-122"/>
                    <a:ea typeface="Songti SC" panose="02010600040101010101" pitchFamily="2" charset="-122"/>
                  </a:rPr>
                  <a:t>家技术不同的企业，企业接受价格</a:t>
                </a:r>
                <a14:m>
                  <m:oMath xmlns:m="http://schemas.openxmlformats.org/officeDocument/2006/math">
                    <m:r>
                      <m:rPr>
                        <m:sty m:val="p"/>
                      </m:rPr>
                      <a:rPr lang="en-US" altLang="zh-CN" sz="2400" i="1" dirty="0">
                        <a:latin typeface="Cambria Math" panose="02040503050406030204" pitchFamily="18" charset="0"/>
                      </a:rPr>
                      <m:t>P</m:t>
                    </m:r>
                  </m:oMath>
                </a14:m>
                <a:r>
                  <a:rPr lang="zh-CN" altLang="en-US" sz="2400" dirty="0">
                    <a:latin typeface="Songti SC" panose="02010600040101010101" pitchFamily="2" charset="-122"/>
                    <a:ea typeface="Songti SC" panose="02010600040101010101" pitchFamily="2" charset="-122"/>
                  </a:rPr>
                  <a:t>，进入行业需要成本</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𝑒</m:t>
                        </m:r>
                      </m:sub>
                    </m:sSub>
                  </m:oMath>
                </a14:m>
                <a:endParaRPr lang="en-US" altLang="zh-CN" sz="2400" b="0" dirty="0">
                  <a:latin typeface="Songti SC" panose="02010600040101010101" pitchFamily="2" charset="-122"/>
                  <a:ea typeface="Songti SC" panose="02010600040101010101" pitchFamily="2" charset="-122"/>
                </a:endParaRPr>
              </a:p>
              <a:p>
                <a:r>
                  <a:rPr lang="zh-CN" altLang="en-US" sz="2400" dirty="0">
                    <a:latin typeface="Songti SC" panose="02010600040101010101" pitchFamily="2" charset="-122"/>
                    <a:ea typeface="Songti SC" panose="02010600040101010101" pitchFamily="2" charset="-122"/>
                  </a:rPr>
                  <a:t>企业只使用一种要素</a:t>
                </a:r>
                <a14:m>
                  <m:oMath xmlns:m="http://schemas.openxmlformats.org/officeDocument/2006/math">
                    <m:r>
                      <a:rPr lang="en-US" altLang="zh-CN" sz="2400" b="0" i="1" smtClean="0">
                        <a:latin typeface="Cambria Math" panose="02040503050406030204" pitchFamily="18" charset="0"/>
                      </a:rPr>
                      <m:t>𝐿</m:t>
                    </m:r>
                    <m:r>
                      <a:rPr lang="zh-CN" altLang="en-US" sz="2400" i="1">
                        <a:latin typeface="Cambria Math" panose="02040503050406030204" pitchFamily="18" charset="0"/>
                      </a:rPr>
                      <m:t>，</m:t>
                    </m:r>
                  </m:oMath>
                </a14:m>
                <a:r>
                  <a:rPr lang="zh-CN" altLang="en-US" sz="2400" dirty="0">
                    <a:latin typeface="Songti SC" panose="02010600040101010101" pitchFamily="2" charset="-122"/>
                    <a:ea typeface="Songti SC" panose="02010600040101010101" pitchFamily="2" charset="-122"/>
                  </a:rPr>
                  <a:t>要素价格</a:t>
                </a:r>
                <a14:m>
                  <m:oMath xmlns:m="http://schemas.openxmlformats.org/officeDocument/2006/math">
                    <m:r>
                      <m:rPr>
                        <m:sty m:val="p"/>
                      </m:rPr>
                      <a:rPr lang="en-US" altLang="zh-CN" sz="2400" i="1" dirty="0">
                        <a:latin typeface="Cambria Math" panose="02040503050406030204" pitchFamily="18" charset="0"/>
                      </a:rPr>
                      <m:t>W</m:t>
                    </m:r>
                  </m:oMath>
                </a14:m>
                <a:r>
                  <a:rPr lang="zh-CN" altLang="en-US" sz="2400" dirty="0">
                    <a:latin typeface="Songti SC" panose="02010600040101010101" pitchFamily="2" charset="-122"/>
                    <a:ea typeface="Songti SC" panose="02010600040101010101" pitchFamily="2" charset="-122"/>
                  </a:rPr>
                  <a:t>，每一期固定成本</a:t>
                </a:r>
                <a14:m>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i="1" dirty="0" smtClean="0">
                            <a:latin typeface="Cambria Math" panose="02040503050406030204" pitchFamily="18" charset="0"/>
                          </a:rPr>
                          <m:t>C</m:t>
                        </m:r>
                      </m:e>
                      <m:sub>
                        <m:r>
                          <a:rPr lang="en-US" altLang="zh-CN" sz="2400" b="0" i="1" dirty="0" smtClean="0">
                            <a:latin typeface="Cambria Math" panose="02040503050406030204" pitchFamily="18" charset="0"/>
                          </a:rPr>
                          <m:t>𝑓</m:t>
                        </m:r>
                      </m:sub>
                    </m:sSub>
                  </m:oMath>
                </a14:m>
                <a:endParaRPr lang="en-US" altLang="zh-CN" sz="2400" b="0" dirty="0">
                  <a:latin typeface="Songti SC" panose="02010600040101010101" pitchFamily="2" charset="-122"/>
                  <a:ea typeface="Songti SC" panose="02010600040101010101" pitchFamily="2" charset="-122"/>
                </a:endParaRPr>
              </a:p>
              <a:p>
                <a:r>
                  <a:rPr lang="zh-CN" altLang="en-US" sz="2400" dirty="0">
                    <a:latin typeface="Songti SC" panose="02010600040101010101" pitchFamily="2" charset="-122"/>
                    <a:ea typeface="Songti SC" panose="02010600040101010101" pitchFamily="2" charset="-122"/>
                  </a:rPr>
                  <a:t>产品价格、要素价格由整个行业的供给、需求共同决定</a:t>
                </a:r>
                <a:endParaRPr lang="en-US" altLang="zh-CN" sz="2400" b="0" dirty="0">
                  <a:latin typeface="Songti SC" panose="02010600040101010101" pitchFamily="2" charset="-122"/>
                  <a:ea typeface="Songti SC" panose="02010600040101010101" pitchFamily="2" charset="-122"/>
                </a:endParaRPr>
              </a:p>
              <a:p>
                <a:r>
                  <a:rPr lang="zh-CN" altLang="en-US" sz="2400" dirty="0">
                    <a:latin typeface="Songti SC" panose="02010600040101010101" pitchFamily="2" charset="-122"/>
                    <a:ea typeface="Songti SC" panose="02010600040101010101" pitchFamily="2" charset="-122"/>
                  </a:rPr>
                  <a:t>行业内的企业、潜在进入者分别有技术累计分布</a:t>
                </a:r>
                <a14:m>
                  <m:oMath xmlns:m="http://schemas.openxmlformats.org/officeDocument/2006/math">
                    <m:r>
                      <a:rPr lang="en-US" altLang="zh-CN" sz="2400" b="0" i="1" smtClean="0">
                        <a:latin typeface="Cambria Math" panose="02040503050406030204" pitchFamily="18" charset="0"/>
                      </a:rPr>
                      <m:t>𝐼</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oMath>
                </a14:m>
                <a:r>
                  <a:rPr lang="zh-CN" altLang="en-US" sz="2400" b="0" i="1" dirty="0">
                    <a:latin typeface="Songti SC" panose="02010600040101010101" pitchFamily="2" charset="-122"/>
                    <a:ea typeface="Songti SC" panose="02010600040101010101" pitchFamily="2" charset="-122"/>
                  </a:rPr>
                  <a:t>、</a:t>
                </a:r>
                <a14:m>
                  <m:oMath xmlns:m="http://schemas.openxmlformats.org/officeDocument/2006/math">
                    <m:r>
                      <m:rPr>
                        <m:sty m:val="p"/>
                      </m:rPr>
                      <a:rPr lang="en-US" altLang="zh-CN" sz="2400" i="1" smtClean="0">
                        <a:latin typeface="Cambria Math" panose="02040503050406030204" pitchFamily="18" charset="0"/>
                      </a:rPr>
                      <m:t>E</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oMath>
                </a14:m>
                <a:r>
                  <a:rPr lang="zh-CN" altLang="en-US" sz="2400" i="1" dirty="0">
                    <a:latin typeface="Songti SC" panose="02010600040101010101" pitchFamily="2" charset="-122"/>
                    <a:ea typeface="Songti SC" panose="02010600040101010101" pitchFamily="2" charset="-122"/>
                  </a:rPr>
                  <a:t>，</a:t>
                </a:r>
                <a14:m>
                  <m:oMath xmlns:m="http://schemas.openxmlformats.org/officeDocument/2006/math">
                    <m:r>
                      <a:rPr lang="en-US" altLang="zh-CN" sz="2400" b="0" i="1" smtClean="0">
                        <a:latin typeface="Cambria Math" panose="02040503050406030204" pitchFamily="18" charset="0"/>
                      </a:rPr>
                      <m:t>𝑖</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oMath>
                </a14:m>
                <a:r>
                  <a:rPr lang="zh-CN" altLang="en-US" sz="2400" b="0" i="1" dirty="0">
                    <a:latin typeface="Songti SC" panose="02010600040101010101" pitchFamily="2" charset="-122"/>
                    <a:ea typeface="Songti SC" panose="02010600040101010101" pitchFamily="2" charset="-122"/>
                  </a:rPr>
                  <a:t>、</a:t>
                </a:r>
                <a14:m>
                  <m:oMath xmlns:m="http://schemas.openxmlformats.org/officeDocument/2006/math">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oMath>
                </a14:m>
                <a:r>
                  <a:rPr lang="zh-CN" altLang="en-US" sz="2400" dirty="0">
                    <a:latin typeface="Songti SC" panose="02010600040101010101" pitchFamily="2" charset="-122"/>
                    <a:ea typeface="Songti SC" panose="02010600040101010101" pitchFamily="2" charset="-122"/>
                  </a:rPr>
                  <a:t>表示概率密度函数。行业内企业知道自己的技术</a:t>
                </a:r>
                <a14:m>
                  <m:oMath xmlns:m="http://schemas.openxmlformats.org/officeDocument/2006/math">
                    <m:r>
                      <m:rPr>
                        <m:sty m:val="p"/>
                      </m:rPr>
                      <a:rPr lang="en-US" altLang="zh-CN" sz="2400" i="1" dirty="0">
                        <a:latin typeface="Cambria Math" panose="02040503050406030204" pitchFamily="18" charset="0"/>
                      </a:rPr>
                      <m:t>A</m:t>
                    </m:r>
                  </m:oMath>
                </a14:m>
                <a:r>
                  <a:rPr lang="zh-CN" altLang="en-US" sz="2400" dirty="0">
                    <a:latin typeface="Songti SC" panose="02010600040101010101" pitchFamily="2" charset="-122"/>
                    <a:ea typeface="Songti SC" panose="02010600040101010101" pitchFamily="2" charset="-122"/>
                  </a:rPr>
                  <a:t>，潜在进入者不知道自己的技术</a:t>
                </a:r>
                <a14:m>
                  <m:oMath xmlns:m="http://schemas.openxmlformats.org/officeDocument/2006/math">
                    <m:r>
                      <m:rPr>
                        <m:sty m:val="p"/>
                      </m:rPr>
                      <a:rPr lang="en-US" altLang="zh-CN" sz="2400" i="1" dirty="0">
                        <a:latin typeface="Cambria Math" panose="02040503050406030204" pitchFamily="18" charset="0"/>
                      </a:rPr>
                      <m:t>A</m:t>
                    </m:r>
                  </m:oMath>
                </a14:m>
                <a:endParaRPr lang="en-US" altLang="zh-CN" sz="2400" dirty="0">
                  <a:latin typeface="Songti SC" panose="02010600040101010101" pitchFamily="2" charset="-122"/>
                  <a:ea typeface="Songti SC" panose="02010600040101010101" pitchFamily="2" charset="-122"/>
                </a:endParaRPr>
              </a:p>
              <a:p>
                <a:r>
                  <a:rPr lang="zh-CN" altLang="en-US" sz="2400" dirty="0">
                    <a:latin typeface="Songti SC" panose="02010600040101010101" pitchFamily="2" charset="-122"/>
                    <a:ea typeface="Songti SC" panose="02010600040101010101" pitchFamily="2" charset="-122"/>
                  </a:rPr>
                  <a:t>当预期未来收益折现大于等于进入成本时，企业进入；当利润低于固定成本时，企业退出</a:t>
                </a:r>
                <a:endParaRPr lang="en-US" altLang="zh-CN" sz="2400" dirty="0">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endParaRPr lang="en-US" altLang="zh-CN" b="0" dirty="0">
                  <a:latin typeface="Songti SC" panose="02010600040101010101" pitchFamily="2" charset="-122"/>
                  <a:ea typeface="Songti SC" panose="02010600040101010101" pitchFamily="2" charset="-122"/>
                </a:endParaRPr>
              </a:p>
              <a:p>
                <a:endParaRPr lang="en-US" altLang="zh-CN" b="0" dirty="0">
                  <a:latin typeface="Songti SC" panose="02010600040101010101" pitchFamily="2" charset="-122"/>
                  <a:ea typeface="Songti SC" panose="02010600040101010101" pitchFamily="2" charset="-122"/>
                </a:endParaRPr>
              </a:p>
              <a:p>
                <a:endParaRPr lang="zh-CN" altLang="en-US" dirty="0">
                  <a:latin typeface="Songti SC" panose="02010600040101010101" pitchFamily="2" charset="-122"/>
                  <a:ea typeface="Songti SC"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6226" y="1209399"/>
                <a:ext cx="10605052" cy="5022436"/>
              </a:xfrm>
              <a:blipFill>
                <a:blip r:embed="rId2"/>
                <a:stretch>
                  <a:fillRect l="-837" t="-15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682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872534" y="5376499"/>
            <a:ext cx="7686675" cy="1362075"/>
          </a:xfrm>
          <a:prstGeom prst="rect">
            <a:avLst/>
          </a:prstGeom>
        </p:spPr>
      </p:pic>
      <p:sp>
        <p:nvSpPr>
          <p:cNvPr id="2" name="标题 1"/>
          <p:cNvSpPr>
            <a:spLocks noGrp="1"/>
          </p:cNvSpPr>
          <p:nvPr>
            <p:ph type="title"/>
          </p:nvPr>
        </p:nvSpPr>
        <p:spPr>
          <a:xfrm>
            <a:off x="470452" y="0"/>
            <a:ext cx="9826487" cy="1284771"/>
          </a:xfrm>
        </p:spPr>
        <p:txBody>
          <a:bodyPr>
            <a:normAutofit/>
          </a:bodyPr>
          <a:lstStyle/>
          <a:p>
            <a:r>
              <a:rPr lang="en-US" altLang="zh-CN" sz="3200" dirty="0">
                <a:latin typeface="Songti SC" panose="02010600040101010101" pitchFamily="2" charset="-122"/>
                <a:ea typeface="Songti SC" panose="02010600040101010101" pitchFamily="2" charset="-122"/>
              </a:rPr>
              <a:t>2.2 </a:t>
            </a:r>
            <a:r>
              <a:rPr lang="zh-CN" altLang="en-US" sz="3200" dirty="0">
                <a:latin typeface="Songti SC" panose="02010600040101010101" pitchFamily="2" charset="-122"/>
                <a:ea typeface="Songti SC" panose="02010600040101010101" pitchFamily="2" charset="-122"/>
              </a:rPr>
              <a:t>数学模型</a:t>
            </a:r>
            <a:r>
              <a:rPr lang="en-US" altLang="zh-CN" sz="3200" dirty="0">
                <a:latin typeface="Songti SC" panose="02010600040101010101" pitchFamily="2" charset="-122"/>
                <a:ea typeface="Songti SC" panose="02010600040101010101" pitchFamily="2" charset="-122"/>
              </a:rPr>
              <a:t>——</a:t>
            </a:r>
            <a:r>
              <a:rPr lang="zh-CN" altLang="en-US" sz="3200" dirty="0">
                <a:latin typeface="Songti SC" panose="02010600040101010101" pitchFamily="2" charset="-122"/>
                <a:ea typeface="Songti SC" panose="02010600040101010101" pitchFamily="2" charset="-122"/>
              </a:rPr>
              <a:t>市场均衡</a:t>
            </a:r>
          </a:p>
        </p:txBody>
      </p:sp>
      <p:sp>
        <p:nvSpPr>
          <p:cNvPr id="3" name="内容占位符 2"/>
          <p:cNvSpPr>
            <a:spLocks noGrp="1"/>
          </p:cNvSpPr>
          <p:nvPr>
            <p:ph idx="1"/>
          </p:nvPr>
        </p:nvSpPr>
        <p:spPr>
          <a:xfrm>
            <a:off x="470452" y="1239060"/>
            <a:ext cx="11088757" cy="5499514"/>
          </a:xfrm>
        </p:spPr>
        <p:txBody>
          <a:bodyPr/>
          <a:lstStyle/>
          <a:p>
            <a:r>
              <a:rPr lang="zh-CN" altLang="en-US" sz="2000" dirty="0">
                <a:latin typeface="Songti SC" panose="02010600040101010101" pitchFamily="2" charset="-122"/>
                <a:ea typeface="Songti SC" panose="02010600040101010101" pitchFamily="2" charset="-122"/>
              </a:rPr>
              <a:t>企业选择要素投入以最大化利润：</a:t>
            </a:r>
            <a:endParaRPr lang="en-US" altLang="zh-CN" sz="2000" dirty="0">
              <a:latin typeface="Songti SC" panose="02010600040101010101" pitchFamily="2" charset="-122"/>
              <a:ea typeface="Songti SC" panose="02010600040101010101" pitchFamily="2" charset="-122"/>
            </a:endParaRPr>
          </a:p>
          <a:p>
            <a:pPr marL="0" indent="0">
              <a:buNone/>
            </a:pPr>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r>
              <a:rPr lang="zh-CN" altLang="en-US" sz="2000" dirty="0">
                <a:latin typeface="Songti SC" panose="02010600040101010101" pitchFamily="2" charset="-122"/>
                <a:ea typeface="Songti SC" panose="02010600040101010101" pitchFamily="2" charset="-122"/>
              </a:rPr>
              <a:t>最优要素投入与产量为：</a:t>
            </a:r>
            <a:endParaRPr lang="en-US" altLang="zh-CN" sz="2000" dirty="0">
              <a:latin typeface="Songti SC" panose="02010600040101010101" pitchFamily="2" charset="-122"/>
              <a:ea typeface="Songti SC" panose="02010600040101010101" pitchFamily="2" charset="-122"/>
            </a:endParaRPr>
          </a:p>
          <a:p>
            <a:pPr marL="0" indent="0">
              <a:buNone/>
            </a:pPr>
            <a:endParaRPr lang="en-US" altLang="zh-CN" sz="2000" dirty="0">
              <a:latin typeface="Songti SC" panose="02010600040101010101" pitchFamily="2" charset="-122"/>
              <a:ea typeface="Songti SC" panose="02010600040101010101" pitchFamily="2" charset="-122"/>
            </a:endParaRPr>
          </a:p>
          <a:p>
            <a:pPr marL="0" indent="0">
              <a:buNone/>
            </a:pPr>
            <a:endParaRPr lang="en-US" altLang="zh-CN" sz="2400" dirty="0">
              <a:latin typeface="Songti SC" panose="02010600040101010101" pitchFamily="2" charset="-122"/>
              <a:ea typeface="Songti SC" panose="02010600040101010101" pitchFamily="2" charset="-122"/>
            </a:endParaRPr>
          </a:p>
          <a:p>
            <a:r>
              <a:rPr lang="zh-CN" altLang="en-US" sz="2000" dirty="0">
                <a:latin typeface="Songti SC" panose="02010600040101010101" pitchFamily="2" charset="-122"/>
                <a:ea typeface="Songti SC" panose="02010600040101010101" pitchFamily="2" charset="-122"/>
              </a:rPr>
              <a:t>总需求等于行业总产出：</a:t>
            </a:r>
            <a:endParaRPr lang="en-US" altLang="zh-CN" sz="2000" dirty="0">
              <a:latin typeface="Songti SC" panose="02010600040101010101" pitchFamily="2" charset="-122"/>
              <a:ea typeface="Songti SC" panose="02010600040101010101" pitchFamily="2" charset="-122"/>
            </a:endParaRPr>
          </a:p>
          <a:p>
            <a:endParaRPr lang="en-US" altLang="zh-CN" sz="2000" b="0" dirty="0">
              <a:latin typeface="Songti SC" panose="02010600040101010101" pitchFamily="2" charset="-122"/>
              <a:ea typeface="Songti SC" panose="02010600040101010101" pitchFamily="2" charset="-122"/>
            </a:endParaRPr>
          </a:p>
          <a:p>
            <a:pPr marL="0" indent="0">
              <a:buNone/>
            </a:pPr>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r>
              <a:rPr lang="zh-CN" altLang="en-US" sz="2000" dirty="0">
                <a:latin typeface="Songti SC" panose="02010600040101010101" pitchFamily="2" charset="-122"/>
                <a:ea typeface="Songti SC" panose="02010600040101010101" pitchFamily="2" charset="-122"/>
              </a:rPr>
              <a:t>总供给等于行业总要素投入：</a:t>
            </a:r>
            <a:endParaRPr lang="en-US" altLang="zh-CN" sz="2000" dirty="0">
              <a:latin typeface="Songti SC" panose="02010600040101010101" pitchFamily="2" charset="-122"/>
              <a:ea typeface="Songti SC" panose="02010600040101010101" pitchFamily="2" charset="-122"/>
            </a:endParaRPr>
          </a:p>
          <a:p>
            <a:endParaRPr lang="zh-CN" altLang="en-US" dirty="0">
              <a:latin typeface="Songti SC" panose="02010600040101010101" pitchFamily="2" charset="-122"/>
              <a:ea typeface="Songti SC" panose="02010600040101010101" pitchFamily="2" charset="-122"/>
            </a:endParaRPr>
          </a:p>
        </p:txBody>
      </p:sp>
      <p:pic>
        <p:nvPicPr>
          <p:cNvPr id="5" name="图片 4"/>
          <p:cNvPicPr>
            <a:picLocks noChangeAspect="1"/>
          </p:cNvPicPr>
          <p:nvPr/>
        </p:nvPicPr>
        <p:blipFill>
          <a:blip r:embed="rId3"/>
          <a:stretch>
            <a:fillRect/>
          </a:stretch>
        </p:blipFill>
        <p:spPr>
          <a:xfrm>
            <a:off x="5453684" y="1370936"/>
            <a:ext cx="6105525" cy="428625"/>
          </a:xfrm>
          <a:prstGeom prst="rect">
            <a:avLst/>
          </a:prstGeom>
        </p:spPr>
      </p:pic>
      <p:pic>
        <p:nvPicPr>
          <p:cNvPr id="6" name="图片 5"/>
          <p:cNvPicPr>
            <a:picLocks noChangeAspect="1"/>
          </p:cNvPicPr>
          <p:nvPr/>
        </p:nvPicPr>
        <p:blipFill>
          <a:blip r:embed="rId4"/>
          <a:stretch>
            <a:fillRect/>
          </a:stretch>
        </p:blipFill>
        <p:spPr>
          <a:xfrm>
            <a:off x="5148884" y="1897925"/>
            <a:ext cx="6410325" cy="371475"/>
          </a:xfrm>
          <a:prstGeom prst="rect">
            <a:avLst/>
          </a:prstGeom>
        </p:spPr>
      </p:pic>
      <p:pic>
        <p:nvPicPr>
          <p:cNvPr id="7" name="图片 6"/>
          <p:cNvPicPr>
            <a:picLocks noChangeAspect="1"/>
          </p:cNvPicPr>
          <p:nvPr/>
        </p:nvPicPr>
        <p:blipFill>
          <a:blip r:embed="rId5"/>
          <a:stretch>
            <a:fillRect/>
          </a:stretch>
        </p:blipFill>
        <p:spPr>
          <a:xfrm>
            <a:off x="5225084" y="2546779"/>
            <a:ext cx="6334125" cy="647700"/>
          </a:xfrm>
          <a:prstGeom prst="rect">
            <a:avLst/>
          </a:prstGeom>
        </p:spPr>
      </p:pic>
      <p:pic>
        <p:nvPicPr>
          <p:cNvPr id="8" name="图片 7"/>
          <p:cNvPicPr>
            <a:picLocks noChangeAspect="1"/>
          </p:cNvPicPr>
          <p:nvPr/>
        </p:nvPicPr>
        <p:blipFill>
          <a:blip r:embed="rId6"/>
          <a:stretch>
            <a:fillRect/>
          </a:stretch>
        </p:blipFill>
        <p:spPr>
          <a:xfrm>
            <a:off x="4739309" y="3194479"/>
            <a:ext cx="6819900" cy="571500"/>
          </a:xfrm>
          <a:prstGeom prst="rect">
            <a:avLst/>
          </a:prstGeom>
        </p:spPr>
      </p:pic>
      <p:pic>
        <p:nvPicPr>
          <p:cNvPr id="9" name="图片 8"/>
          <p:cNvPicPr>
            <a:picLocks noChangeAspect="1"/>
          </p:cNvPicPr>
          <p:nvPr/>
        </p:nvPicPr>
        <p:blipFill>
          <a:blip r:embed="rId7"/>
          <a:stretch>
            <a:fillRect/>
          </a:stretch>
        </p:blipFill>
        <p:spPr>
          <a:xfrm>
            <a:off x="3796334" y="3907987"/>
            <a:ext cx="7762875" cy="1323975"/>
          </a:xfrm>
          <a:prstGeom prst="rect">
            <a:avLst/>
          </a:prstGeom>
        </p:spPr>
      </p:pic>
    </p:spTree>
    <p:extLst>
      <p:ext uri="{BB962C8B-B14F-4D97-AF65-F5344CB8AC3E}">
        <p14:creationId xmlns:p14="http://schemas.microsoft.com/office/powerpoint/2010/main" val="712664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452" y="0"/>
            <a:ext cx="9826487" cy="1284771"/>
          </a:xfrm>
        </p:spPr>
        <p:txBody>
          <a:bodyPr>
            <a:normAutofit/>
          </a:bodyPr>
          <a:lstStyle/>
          <a:p>
            <a:r>
              <a:rPr lang="en-US" altLang="zh-CN" sz="3200" dirty="0">
                <a:latin typeface="Songti SC" panose="02010600040101010101" pitchFamily="2" charset="-122"/>
                <a:ea typeface="Songti SC" panose="02010600040101010101" pitchFamily="2" charset="-122"/>
              </a:rPr>
              <a:t>2.3 </a:t>
            </a:r>
            <a:r>
              <a:rPr lang="zh-CN" altLang="en-US" sz="3200" dirty="0">
                <a:latin typeface="Songti SC" panose="02010600040101010101" pitchFamily="2" charset="-122"/>
                <a:ea typeface="Songti SC" panose="02010600040101010101" pitchFamily="2" charset="-122"/>
              </a:rPr>
              <a:t>数学模型</a:t>
            </a:r>
            <a:r>
              <a:rPr lang="en-US" altLang="zh-CN" sz="3200" dirty="0">
                <a:latin typeface="Songti SC" panose="02010600040101010101" pitchFamily="2" charset="-122"/>
                <a:ea typeface="Songti SC" panose="02010600040101010101" pitchFamily="2" charset="-122"/>
              </a:rPr>
              <a:t>——</a:t>
            </a:r>
            <a:r>
              <a:rPr lang="zh-CN" altLang="en-US" sz="3200" dirty="0">
                <a:latin typeface="Songti SC" panose="02010600040101010101" pitchFamily="2" charset="-122"/>
                <a:ea typeface="Songti SC" panose="02010600040101010101" pitchFamily="2" charset="-122"/>
              </a:rPr>
              <a:t>进入与退出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70452" y="1239060"/>
                <a:ext cx="11088757" cy="5499514"/>
              </a:xfrm>
            </p:spPr>
            <p:txBody>
              <a:bodyPr>
                <a:normAutofit/>
              </a:bodyPr>
              <a:lstStyle/>
              <a:p>
                <a:r>
                  <a:rPr lang="zh-CN" altLang="en-US" sz="2000" dirty="0">
                    <a:latin typeface="Songti SC" panose="02010600040101010101" pitchFamily="2" charset="-122"/>
                    <a:ea typeface="Songti SC" panose="02010600040101010101" pitchFamily="2" charset="-122"/>
                  </a:rPr>
                  <a:t>新进入者不断进入行业，直到进入成本等于预期未来利润折现（折现因子为</a:t>
                </a:r>
                <a14:m>
                  <m:oMath xmlns:m="http://schemas.openxmlformats.org/officeDocument/2006/math">
                    <m:r>
                      <a:rPr lang="en-US" altLang="zh-CN" sz="2000" b="0" i="1" smtClean="0">
                        <a:latin typeface="Cambria Math" panose="02040503050406030204" pitchFamily="18" charset="0"/>
                      </a:rPr>
                      <m:t>𝛽</m:t>
                    </m:r>
                  </m:oMath>
                </a14:m>
                <a:r>
                  <a:rPr lang="zh-CN" altLang="en-US" sz="2000" dirty="0">
                    <a:latin typeface="Songti SC" panose="02010600040101010101" pitchFamily="2" charset="-122"/>
                    <a:ea typeface="Songti SC" panose="02010600040101010101" pitchFamily="2" charset="-122"/>
                  </a:rPr>
                  <a:t>）：</a:t>
                </a:r>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r>
                  <a:rPr lang="zh-CN" altLang="en-US" sz="2000" dirty="0">
                    <a:latin typeface="Songti SC" panose="02010600040101010101" pitchFamily="2" charset="-122"/>
                    <a:ea typeface="Songti SC" panose="02010600040101010101" pitchFamily="2" charset="-122"/>
                  </a:rPr>
                  <a:t>如企业技术较差，利润小于等于固定成本时，企业退出，边界技术为</a:t>
                </a:r>
                <a14:m>
                  <m:oMath xmlns:m="http://schemas.openxmlformats.org/officeDocument/2006/math">
                    <m:sSup>
                      <m:sSupPr>
                        <m:ctrlPr>
                          <a:rPr lang="en-US" altLang="zh-CN" sz="2000" b="0" i="1" dirty="0" smtClean="0">
                            <a:latin typeface="Cambria Math" panose="02040503050406030204" pitchFamily="18" charset="0"/>
                          </a:rPr>
                        </m:ctrlPr>
                      </m:sSupPr>
                      <m:e>
                        <m:r>
                          <m:rPr>
                            <m:sty m:val="p"/>
                          </m:rPr>
                          <a:rPr lang="en-US" altLang="zh-CN" sz="2000" i="1" dirty="0">
                            <a:latin typeface="Cambria Math" panose="02040503050406030204" pitchFamily="18" charset="0"/>
                          </a:rPr>
                          <m:t>A</m:t>
                        </m:r>
                      </m:e>
                      <m:sup>
                        <m:r>
                          <a:rPr lang="en-US" altLang="zh-CN" sz="2000" b="0" i="1" dirty="0" smtClean="0">
                            <a:latin typeface="Cambria Math" panose="02040503050406030204" pitchFamily="18" charset="0"/>
                          </a:rPr>
                          <m:t>∗</m:t>
                        </m:r>
                      </m:sup>
                    </m:sSup>
                  </m:oMath>
                </a14:m>
                <a:r>
                  <a:rPr lang="zh-CN" altLang="en-US" sz="2000" dirty="0">
                    <a:latin typeface="Songti SC" panose="02010600040101010101" pitchFamily="2" charset="-122"/>
                    <a:ea typeface="Songti SC" panose="02010600040101010101" pitchFamily="2" charset="-122"/>
                  </a:rPr>
                  <a:t>：</a:t>
                </a:r>
                <a:endParaRPr lang="en-US" altLang="zh-CN" sz="2000" dirty="0">
                  <a:latin typeface="Songti SC" panose="02010600040101010101" pitchFamily="2" charset="-122"/>
                  <a:ea typeface="Songti SC" panose="02010600040101010101" pitchFamily="2" charset="-122"/>
                </a:endParaRPr>
              </a:p>
              <a:p>
                <a:pPr marL="0" indent="0">
                  <a:buNone/>
                </a:pPr>
                <a:endParaRPr lang="en-US" altLang="zh-CN" sz="2000" dirty="0">
                  <a:latin typeface="Songti SC" panose="02010600040101010101" pitchFamily="2" charset="-122"/>
                  <a:ea typeface="Songti SC"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70452" y="1239060"/>
                <a:ext cx="11088757" cy="5499514"/>
              </a:xfrm>
              <a:blipFill>
                <a:blip r:embed="rId2"/>
                <a:stretch>
                  <a:fillRect l="-343" t="-92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029364" y="1707874"/>
            <a:ext cx="8439150" cy="1295400"/>
          </a:xfrm>
          <a:prstGeom prst="rect">
            <a:avLst/>
          </a:prstGeom>
        </p:spPr>
      </p:pic>
      <p:pic>
        <p:nvPicPr>
          <p:cNvPr id="12" name="图片 11"/>
          <p:cNvPicPr>
            <a:picLocks noChangeAspect="1"/>
          </p:cNvPicPr>
          <p:nvPr/>
        </p:nvPicPr>
        <p:blipFill>
          <a:blip r:embed="rId4"/>
          <a:stretch>
            <a:fillRect/>
          </a:stretch>
        </p:blipFill>
        <p:spPr>
          <a:xfrm>
            <a:off x="2915064" y="3794659"/>
            <a:ext cx="8553450" cy="895350"/>
          </a:xfrm>
          <a:prstGeom prst="rect">
            <a:avLst/>
          </a:prstGeom>
        </p:spPr>
      </p:pic>
    </p:spTree>
    <p:extLst>
      <p:ext uri="{BB962C8B-B14F-4D97-AF65-F5344CB8AC3E}">
        <p14:creationId xmlns:p14="http://schemas.microsoft.com/office/powerpoint/2010/main" val="1393231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70452" y="1239060"/>
                <a:ext cx="11088757" cy="5499514"/>
              </a:xfrm>
            </p:spPr>
            <p:txBody>
              <a:bodyPr>
                <a:noAutofit/>
              </a:bodyPr>
              <a:lstStyle/>
              <a:p>
                <a:r>
                  <a:rPr lang="zh-CN" altLang="en-US" sz="2000" dirty="0"/>
                  <a:t>每一期期末，技术低于边界技术</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m:t>
                        </m:r>
                      </m:sup>
                    </m:sSup>
                  </m:oMath>
                </a14:m>
                <a:r>
                  <a:rPr lang="zh-CN" altLang="en-US" sz="2000" dirty="0"/>
                  <a:t>的企业退出行业，占比为</a:t>
                </a:r>
                <a14:m>
                  <m:oMath xmlns:m="http://schemas.openxmlformats.org/officeDocument/2006/math">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oMath>
                </a14:m>
                <a:r>
                  <a:rPr lang="zh-CN" altLang="en-US" sz="2000" dirty="0"/>
                  <a:t>，幸存占比为</a:t>
                </a:r>
                <a14:m>
                  <m:oMath xmlns:m="http://schemas.openxmlformats.org/officeDocument/2006/math">
                    <m:r>
                      <a:rPr lang="en-US" altLang="zh-CN" sz="2000" b="0" i="0" smtClean="0">
                        <a:latin typeface="Cambria Math" panose="02040503050406030204" pitchFamily="18" charset="0"/>
                      </a:rPr>
                      <m:t>1−</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oMath>
                </a14:m>
                <a:endParaRPr lang="en-US" altLang="zh-CN" sz="2000" dirty="0"/>
              </a:p>
              <a:p>
                <a:endParaRPr lang="en-US" altLang="zh-CN" sz="2000" dirty="0"/>
              </a:p>
              <a:p>
                <a:pPr marL="0" indent="0">
                  <a:buNone/>
                </a:pPr>
                <a:endParaRPr lang="en-US" altLang="zh-CN" sz="2000" dirty="0"/>
              </a:p>
              <a:p>
                <a:endParaRPr lang="en-US" altLang="zh-CN" sz="2000" dirty="0"/>
              </a:p>
              <a:p>
                <a:r>
                  <a:rPr lang="zh-CN" altLang="en-US" sz="2000" dirty="0"/>
                  <a:t>剩余企业的技术发生随机变化，变化服从马尔可夫过程（仅仅由上一期取值决定），新技术的分布记为</a:t>
                </a:r>
                <a14:m>
                  <m:oMath xmlns:m="http://schemas.openxmlformats.org/officeDocument/2006/math">
                    <m:r>
                      <m:rPr>
                        <m:sty m:val="p"/>
                      </m:rPr>
                      <a:rPr lang="en-US" altLang="zh-CN" sz="2000" i="1" dirty="0" smtClean="0">
                        <a:latin typeface="Cambria Math" panose="02040503050406030204" pitchFamily="18" charset="0"/>
                      </a:rPr>
                      <m:t>F</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𝐴</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oMath>
                </a14:m>
                <a:r>
                  <a:rPr lang="zh-CN" altLang="en-US" sz="2000" dirty="0"/>
                  <a:t>，行业技术分布发生改变</a:t>
                </a:r>
                <a:endParaRPr lang="en-US" altLang="zh-CN" sz="2000" dirty="0"/>
              </a:p>
              <a:p>
                <a:endParaRPr lang="en-US" altLang="zh-CN" sz="2000" dirty="0"/>
              </a:p>
              <a:p>
                <a:endParaRPr lang="en-US" altLang="zh-CN" sz="2000" dirty="0"/>
              </a:p>
              <a:p>
                <a:pPr marL="0" indent="0">
                  <a:buNone/>
                </a:pPr>
                <a:endParaRPr lang="en-US" altLang="zh-CN" sz="2000" dirty="0"/>
              </a:p>
              <a:p>
                <a:r>
                  <a:rPr lang="zh-CN" altLang="en-US" sz="2000" dirty="0"/>
                  <a:t>新的企业进入行业直到预期利润等于进入成本，行业技术分布继续改变。</a:t>
                </a:r>
                <a:endParaRPr lang="en-US" altLang="zh-CN" sz="2000" dirty="0"/>
              </a:p>
              <a:p>
                <a:r>
                  <a:rPr lang="zh-CN" altLang="en-US" sz="2000" dirty="0"/>
                  <a:t>在稳态时，进入企业数量等于退出企业数量，行业内企业的技术分布在退出、技术冲击、进入三个过程后回归初始分布。</a:t>
                </a:r>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70452" y="1239060"/>
                <a:ext cx="11088757" cy="5499514"/>
              </a:xfrm>
              <a:blipFill>
                <a:blip r:embed="rId2"/>
                <a:stretch>
                  <a:fillRect l="-495" t="-1109" r="-605"/>
                </a:stretch>
              </a:blipFill>
            </p:spPr>
            <p:txBody>
              <a:bodyPr/>
              <a:lstStyle/>
              <a:p>
                <a:r>
                  <a:rPr lang="zh-CN" altLang="en-US">
                    <a:noFill/>
                  </a:rPr>
                  <a:t> </a:t>
                </a:r>
              </a:p>
            </p:txBody>
          </p:sp>
        </mc:Fallback>
      </mc:AlternateContent>
      <p:sp>
        <p:nvSpPr>
          <p:cNvPr id="2" name="标题 1"/>
          <p:cNvSpPr>
            <a:spLocks noGrp="1"/>
          </p:cNvSpPr>
          <p:nvPr>
            <p:ph type="title"/>
          </p:nvPr>
        </p:nvSpPr>
        <p:spPr>
          <a:xfrm>
            <a:off x="470452" y="0"/>
            <a:ext cx="9826487" cy="1284771"/>
          </a:xfrm>
        </p:spPr>
        <p:txBody>
          <a:bodyPr>
            <a:normAutofit/>
          </a:bodyPr>
          <a:lstStyle/>
          <a:p>
            <a:r>
              <a:rPr lang="en-US" altLang="zh-CN" sz="3200" dirty="0"/>
              <a:t>2.4 </a:t>
            </a:r>
            <a:r>
              <a:rPr lang="zh-CN" altLang="en-US" sz="3200" dirty="0"/>
              <a:t>数学模型</a:t>
            </a:r>
            <a:r>
              <a:rPr lang="en-US" altLang="zh-CN" sz="3200" dirty="0"/>
              <a:t>——</a:t>
            </a:r>
            <a:r>
              <a:rPr lang="zh-CN" altLang="en-US" sz="3200" dirty="0"/>
              <a:t>稳态</a:t>
            </a:r>
          </a:p>
        </p:txBody>
      </p:sp>
      <p:pic>
        <p:nvPicPr>
          <p:cNvPr id="7" name="图片 6"/>
          <p:cNvPicPr>
            <a:picLocks noChangeAspect="1"/>
          </p:cNvPicPr>
          <p:nvPr/>
        </p:nvPicPr>
        <p:blipFill>
          <a:blip r:embed="rId3"/>
          <a:stretch>
            <a:fillRect/>
          </a:stretch>
        </p:blipFill>
        <p:spPr>
          <a:xfrm>
            <a:off x="3043859" y="5783708"/>
            <a:ext cx="8515350" cy="533400"/>
          </a:xfrm>
          <a:prstGeom prst="rect">
            <a:avLst/>
          </a:prstGeom>
        </p:spPr>
      </p:pic>
      <p:pic>
        <p:nvPicPr>
          <p:cNvPr id="4" name="图片 3"/>
          <p:cNvPicPr>
            <a:picLocks noChangeAspect="1"/>
          </p:cNvPicPr>
          <p:nvPr/>
        </p:nvPicPr>
        <p:blipFill>
          <a:blip r:embed="rId4"/>
          <a:stretch>
            <a:fillRect/>
          </a:stretch>
        </p:blipFill>
        <p:spPr>
          <a:xfrm>
            <a:off x="2800140" y="3630672"/>
            <a:ext cx="6429375" cy="762000"/>
          </a:xfrm>
          <a:prstGeom prst="rect">
            <a:avLst/>
          </a:prstGeom>
        </p:spPr>
      </p:pic>
      <p:pic>
        <p:nvPicPr>
          <p:cNvPr id="8" name="图片 7"/>
          <p:cNvPicPr>
            <a:picLocks noChangeAspect="1"/>
          </p:cNvPicPr>
          <p:nvPr/>
        </p:nvPicPr>
        <p:blipFill>
          <a:blip r:embed="rId5"/>
          <a:stretch>
            <a:fillRect/>
          </a:stretch>
        </p:blipFill>
        <p:spPr>
          <a:xfrm>
            <a:off x="3185902" y="1532807"/>
            <a:ext cx="5657850" cy="1143000"/>
          </a:xfrm>
          <a:prstGeom prst="rect">
            <a:avLst/>
          </a:prstGeom>
        </p:spPr>
      </p:pic>
    </p:spTree>
    <p:extLst>
      <p:ext uri="{BB962C8B-B14F-4D97-AF65-F5344CB8AC3E}">
        <p14:creationId xmlns:p14="http://schemas.microsoft.com/office/powerpoint/2010/main" val="256228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0" y="1235075"/>
            <a:ext cx="5493026" cy="5499514"/>
          </a:xfrm>
        </p:spPr>
        <p:txBody>
          <a:bodyPr>
            <a:normAutofit/>
          </a:bodyPr>
          <a:lstStyle/>
          <a:p>
            <a:r>
              <a:rPr lang="zh-CN" altLang="en-US" sz="2000" dirty="0">
                <a:latin typeface="Songti SC" panose="02010600040101010101" pitchFamily="2" charset="-122"/>
                <a:ea typeface="Songti SC" panose="02010600040101010101" pitchFamily="2" charset="-122"/>
              </a:rPr>
              <a:t>最终得到五个方程，分别是：</a:t>
            </a:r>
            <a:endParaRPr lang="en-US" altLang="zh-CN" sz="2000" dirty="0">
              <a:latin typeface="Songti SC" panose="02010600040101010101" pitchFamily="2" charset="-122"/>
              <a:ea typeface="Songti SC" panose="02010600040101010101" pitchFamily="2" charset="-122"/>
            </a:endParaRPr>
          </a:p>
          <a:p>
            <a:pPr marL="0" indent="0">
              <a:buNone/>
            </a:pPr>
            <a:r>
              <a:rPr lang="en-US" altLang="zh-CN" sz="2000" dirty="0">
                <a:latin typeface="Songti SC" panose="02010600040101010101" pitchFamily="2" charset="-122"/>
                <a:ea typeface="Songti SC" panose="02010600040101010101" pitchFamily="2" charset="-122"/>
                <a:sym typeface="Wingdings" panose="05000000000000000000" pitchFamily="2" charset="2"/>
              </a:rPr>
              <a:t></a:t>
            </a:r>
            <a:r>
              <a:rPr lang="zh-CN" altLang="en-US" sz="2000" dirty="0">
                <a:latin typeface="Songti SC" panose="02010600040101010101" pitchFamily="2" charset="-122"/>
                <a:ea typeface="Songti SC" panose="02010600040101010101" pitchFamily="2" charset="-122"/>
                <a:sym typeface="Wingdings" panose="05000000000000000000" pitchFamily="2" charset="2"/>
              </a:rPr>
              <a:t>：</a:t>
            </a:r>
            <a:r>
              <a:rPr lang="zh-CN" altLang="en-US" sz="2000" dirty="0">
                <a:latin typeface="Songti SC" panose="02010600040101010101" pitchFamily="2" charset="-122"/>
                <a:ea typeface="Songti SC" panose="02010600040101010101" pitchFamily="2" charset="-122"/>
              </a:rPr>
              <a:t>产品出清、要素出清</a:t>
            </a:r>
            <a:endParaRPr lang="en-US" altLang="zh-CN" sz="2000" dirty="0">
              <a:latin typeface="Songti SC" panose="02010600040101010101" pitchFamily="2" charset="-122"/>
              <a:ea typeface="Songti SC" panose="02010600040101010101" pitchFamily="2" charset="-122"/>
            </a:endParaRPr>
          </a:p>
          <a:p>
            <a:pPr marL="0" indent="0">
              <a:buNone/>
            </a:pPr>
            <a:r>
              <a:rPr lang="en-US" altLang="zh-CN" sz="2000" dirty="0">
                <a:latin typeface="Songti SC" panose="02010600040101010101" pitchFamily="2" charset="-122"/>
                <a:ea typeface="Songti SC" panose="02010600040101010101" pitchFamily="2" charset="-122"/>
                <a:sym typeface="Wingdings" panose="05000000000000000000" pitchFamily="2" charset="2"/>
              </a:rPr>
              <a:t></a:t>
            </a:r>
            <a:r>
              <a:rPr lang="zh-CN" altLang="en-US" sz="2000" dirty="0">
                <a:latin typeface="Songti SC" panose="02010600040101010101" pitchFamily="2" charset="-122"/>
                <a:ea typeface="Songti SC" panose="02010600040101010101" pitchFamily="2" charset="-122"/>
                <a:sym typeface="Wingdings" panose="05000000000000000000" pitchFamily="2" charset="2"/>
              </a:rPr>
              <a:t>：</a:t>
            </a:r>
            <a:r>
              <a:rPr lang="zh-CN" altLang="en-US" sz="2000" dirty="0">
                <a:latin typeface="Songti SC" panose="02010600040101010101" pitchFamily="2" charset="-122"/>
                <a:ea typeface="Songti SC" panose="02010600040101010101" pitchFamily="2" charset="-122"/>
              </a:rPr>
              <a:t>进入条件、退出条件</a:t>
            </a:r>
            <a:endParaRPr lang="en-US" altLang="zh-CN" sz="2000" dirty="0">
              <a:latin typeface="Songti SC" panose="02010600040101010101" pitchFamily="2" charset="-122"/>
              <a:ea typeface="Songti SC" panose="02010600040101010101" pitchFamily="2" charset="-122"/>
            </a:endParaRPr>
          </a:p>
          <a:p>
            <a:pPr marL="0" indent="0">
              <a:buNone/>
            </a:pPr>
            <a:r>
              <a:rPr lang="en-US" altLang="zh-CN" sz="2000" dirty="0">
                <a:latin typeface="Songti SC" panose="02010600040101010101" pitchFamily="2" charset="-122"/>
                <a:ea typeface="Songti SC" panose="02010600040101010101" pitchFamily="2" charset="-122"/>
                <a:sym typeface="Wingdings" panose="05000000000000000000" pitchFamily="2" charset="2"/>
              </a:rPr>
              <a:t></a:t>
            </a:r>
            <a:r>
              <a:rPr lang="en-US" altLang="zh-CN" sz="2000" dirty="0">
                <a:latin typeface="Songti SC" panose="02010600040101010101" pitchFamily="2" charset="-122"/>
                <a:ea typeface="Songti SC" panose="02010600040101010101" pitchFamily="2" charset="-122"/>
              </a:rPr>
              <a:t> </a:t>
            </a:r>
            <a:r>
              <a:rPr lang="zh-CN" altLang="en-US" sz="2000" dirty="0">
                <a:latin typeface="Songti SC" panose="02010600040101010101" pitchFamily="2" charset="-122"/>
                <a:ea typeface="Songti SC" panose="02010600040101010101" pitchFamily="2" charset="-122"/>
              </a:rPr>
              <a:t>：稳态</a:t>
            </a:r>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pPr marL="0" indent="0">
              <a:buNone/>
            </a:pPr>
            <a:endParaRPr lang="en-US" altLang="zh-CN" sz="2000" dirty="0">
              <a:latin typeface="Songti SC" panose="02010600040101010101" pitchFamily="2" charset="-122"/>
              <a:ea typeface="Songti SC" panose="02010600040101010101" pitchFamily="2" charset="-122"/>
            </a:endParaRPr>
          </a:p>
          <a:p>
            <a:pPr marL="0" indent="0">
              <a:buNone/>
            </a:pPr>
            <a:endParaRPr lang="en-US" altLang="zh-CN" sz="2000" dirty="0">
              <a:latin typeface="Songti SC" panose="02010600040101010101" pitchFamily="2" charset="-122"/>
              <a:ea typeface="Songti SC" panose="02010600040101010101" pitchFamily="2" charset="-122"/>
            </a:endParaRPr>
          </a:p>
          <a:p>
            <a:pPr marL="0" indent="0">
              <a:buNone/>
            </a:pPr>
            <a:endParaRPr lang="en-US" altLang="zh-CN" sz="2000" dirty="0">
              <a:latin typeface="Songti SC" panose="02010600040101010101" pitchFamily="2" charset="-122"/>
              <a:ea typeface="Songti SC" panose="02010600040101010101" pitchFamily="2" charset="-122"/>
            </a:endParaRPr>
          </a:p>
          <a:p>
            <a:endParaRPr lang="en-US" altLang="zh-CN" sz="2000" b="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p:txBody>
      </p:sp>
      <p:sp>
        <p:nvSpPr>
          <p:cNvPr id="2" name="标题 1"/>
          <p:cNvSpPr>
            <a:spLocks noGrp="1"/>
          </p:cNvSpPr>
          <p:nvPr>
            <p:ph type="title"/>
          </p:nvPr>
        </p:nvSpPr>
        <p:spPr>
          <a:xfrm>
            <a:off x="470452" y="-49696"/>
            <a:ext cx="9826487" cy="1284771"/>
          </a:xfrm>
        </p:spPr>
        <p:txBody>
          <a:bodyPr>
            <a:normAutofit/>
          </a:bodyPr>
          <a:lstStyle/>
          <a:p>
            <a:r>
              <a:rPr lang="en-US" altLang="zh-CN" sz="3200" dirty="0">
                <a:latin typeface="Songti SC" panose="02010600040101010101" pitchFamily="2" charset="-122"/>
                <a:ea typeface="Songti SC" panose="02010600040101010101" pitchFamily="2" charset="-122"/>
              </a:rPr>
              <a:t>2.5 </a:t>
            </a:r>
            <a:r>
              <a:rPr lang="zh-CN" altLang="en-US" sz="3200" dirty="0">
                <a:latin typeface="Songti SC" panose="02010600040101010101" pitchFamily="2" charset="-122"/>
                <a:ea typeface="Songti SC" panose="02010600040101010101" pitchFamily="2" charset="-122"/>
              </a:rPr>
              <a:t>数学模型</a:t>
            </a:r>
            <a:r>
              <a:rPr lang="en-US" altLang="zh-CN" sz="3200" dirty="0">
                <a:latin typeface="Songti SC" panose="02010600040101010101" pitchFamily="2" charset="-122"/>
                <a:ea typeface="Songti SC" panose="02010600040101010101" pitchFamily="2" charset="-122"/>
              </a:rPr>
              <a:t>——</a:t>
            </a:r>
            <a:r>
              <a:rPr lang="zh-CN" altLang="en-US" sz="3200" dirty="0">
                <a:latin typeface="Songti SC" panose="02010600040101010101" pitchFamily="2" charset="-122"/>
                <a:ea typeface="Songti SC" panose="02010600040101010101" pitchFamily="2" charset="-122"/>
              </a:rPr>
              <a:t>比较静态分析</a:t>
            </a:r>
          </a:p>
        </p:txBody>
      </p:sp>
      <p:pic>
        <p:nvPicPr>
          <p:cNvPr id="4" name="图片 3"/>
          <p:cNvPicPr>
            <a:picLocks noChangeAspect="1"/>
          </p:cNvPicPr>
          <p:nvPr/>
        </p:nvPicPr>
        <p:blipFill>
          <a:blip r:embed="rId2"/>
          <a:stretch>
            <a:fillRect/>
          </a:stretch>
        </p:blipFill>
        <p:spPr>
          <a:xfrm>
            <a:off x="57564" y="2798141"/>
            <a:ext cx="6134100" cy="3105150"/>
          </a:xfrm>
          <a:prstGeom prst="rect">
            <a:avLst/>
          </a:prstGeom>
        </p:spPr>
      </p:pic>
      <mc:AlternateContent xmlns:mc="http://schemas.openxmlformats.org/markup-compatibility/2006" xmlns:a14="http://schemas.microsoft.com/office/drawing/2010/main">
        <mc:Choice Requires="a14">
          <p:sp>
            <p:nvSpPr>
              <p:cNvPr id="9" name="内容占位符 2"/>
              <p:cNvSpPr txBox="1">
                <a:spLocks/>
              </p:cNvSpPr>
              <p:nvPr/>
            </p:nvSpPr>
            <p:spPr>
              <a:xfrm>
                <a:off x="5778776" y="1235075"/>
                <a:ext cx="6412397" cy="5499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Songti SC" panose="02010600040101010101" pitchFamily="2" charset="-122"/>
                    <a:ea typeface="Songti SC" panose="02010600040101010101" pitchFamily="2" charset="-122"/>
                  </a:rPr>
                  <a:t>对前四个方程对数线性化，并对进入成本</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𝑒</m:t>
                        </m:r>
                      </m:sub>
                    </m:sSub>
                  </m:oMath>
                </a14:m>
                <a:r>
                  <a:rPr lang="zh-CN" altLang="en-US" sz="2000" dirty="0">
                    <a:latin typeface="Songti SC" panose="02010600040101010101" pitchFamily="2" charset="-122"/>
                    <a:ea typeface="Songti SC" panose="02010600040101010101" pitchFamily="2" charset="-122"/>
                  </a:rPr>
                  <a:t>的对数微分</a:t>
                </a:r>
                <a:endParaRPr lang="en-US" altLang="zh-CN" sz="2000" dirty="0">
                  <a:latin typeface="Songti SC" panose="02010600040101010101" pitchFamily="2" charset="-122"/>
                  <a:ea typeface="Songti SC" panose="02010600040101010101" pitchFamily="2" charset="-122"/>
                </a:endParaRPr>
              </a:p>
              <a:p>
                <a14:m>
                  <m:oMath xmlns:m="http://schemas.openxmlformats.org/officeDocument/2006/math">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Σ</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𝐴</m:t>
                    </m:r>
                  </m:oMath>
                </a14:m>
                <a:r>
                  <a:rPr lang="zh-CN" altLang="en-US" sz="2000" dirty="0">
                    <a:latin typeface="Songti SC" panose="02010600040101010101" pitchFamily="2" charset="-122"/>
                    <a:ea typeface="Songti SC" panose="02010600040101010101" pitchFamily="2" charset="-122"/>
                  </a:rPr>
                  <a:t>代表</a:t>
                </a:r>
                <a14:m>
                  <m:oMath xmlns:m="http://schemas.openxmlformats.org/officeDocument/2006/math">
                    <m:nary>
                      <m:naryPr>
                        <m:ctrlPr>
                          <a:rPr lang="en-US" altLang="zh-CN" sz="2000" b="0" i="1" dirty="0" smtClean="0">
                            <a:latin typeface="Cambria Math" panose="02040503050406030204" pitchFamily="18" charset="0"/>
                          </a:rPr>
                        </m:ctrlPr>
                      </m:naryPr>
                      <m:sub>
                        <m:r>
                          <a:rPr lang="en-US" altLang="zh-CN" sz="2000" b="0" i="1" dirty="0" smtClean="0">
                            <a:latin typeface="Cambria Math" panose="02040503050406030204" pitchFamily="18" charset="0"/>
                          </a:rPr>
                          <m:t>−∞</m:t>
                        </m:r>
                      </m:sub>
                      <m:sup>
                        <m:r>
                          <a:rPr lang="en-US" altLang="zh-CN" sz="2000" b="0" i="1" dirty="0" smtClean="0">
                            <a:latin typeface="Cambria Math" panose="02040503050406030204" pitchFamily="18" charset="0"/>
                          </a:rPr>
                          <m:t>∞</m:t>
                        </m:r>
                      </m:sup>
                      <m:e>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𝐴</m:t>
                            </m:r>
                          </m:e>
                          <m:sup>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𝛼</m:t>
                                </m:r>
                              </m:den>
                            </m:f>
                          </m:sup>
                        </m:sSup>
                        <m:r>
                          <a:rPr lang="en-US" altLang="zh-CN" sz="2000" b="0" i="1" dirty="0" smtClean="0">
                            <a:latin typeface="Cambria Math" panose="02040503050406030204" pitchFamily="18" charset="0"/>
                          </a:rPr>
                          <m:t>𝑖</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𝐴</m:t>
                            </m:r>
                          </m:e>
                        </m:d>
                        <m:r>
                          <a:rPr lang="en-US" altLang="zh-CN" sz="2000" b="0" i="1" dirty="0" smtClean="0">
                            <a:latin typeface="Cambria Math" panose="02040503050406030204" pitchFamily="18" charset="0"/>
                          </a:rPr>
                          <m:t>𝑑𝐴</m:t>
                        </m:r>
                      </m:e>
                    </m:nary>
                  </m:oMath>
                </a14:m>
                <a:r>
                  <a:rPr lang="zh-CN" altLang="en-US" sz="2000" dirty="0">
                    <a:latin typeface="Songti SC" panose="02010600040101010101" pitchFamily="2" charset="-122"/>
                    <a:ea typeface="Songti SC" panose="02010600040101010101" pitchFamily="2" charset="-122"/>
                  </a:rPr>
                  <a:t>，“</a:t>
                </a:r>
                <a14:m>
                  <m:oMath xmlns:m="http://schemas.openxmlformats.org/officeDocument/2006/math">
                    <m:acc>
                      <m:accPr>
                        <m:chr m:val="̂"/>
                        <m:ctrlPr>
                          <a:rPr lang="en-US" altLang="zh-CN" sz="2000" b="0" i="1" smtClean="0">
                            <a:latin typeface="Cambria Math" panose="02040503050406030204" pitchFamily="18" charset="0"/>
                          </a:rPr>
                        </m:ctrlPr>
                      </m:accPr>
                      <m:e/>
                    </m:acc>
                  </m:oMath>
                </a14:m>
                <a:r>
                  <a:rPr lang="zh-CN" altLang="en-US" sz="2000" dirty="0">
                    <a:latin typeface="Songti SC" panose="02010600040101010101" pitchFamily="2" charset="-122"/>
                    <a:ea typeface="Songti SC" panose="02010600040101010101" pitchFamily="2" charset="-122"/>
                  </a:rPr>
                  <a:t>”代表对数的导数，</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𝜂</m:t>
                        </m:r>
                      </m:e>
                      <m:sub>
                        <m:r>
                          <a:rPr lang="en-US" altLang="zh-CN" sz="2000" b="0" i="1" smtClean="0">
                            <a:latin typeface="Cambria Math" panose="02040503050406030204" pitchFamily="18" charset="0"/>
                          </a:rPr>
                          <m:t>𝐷</m:t>
                        </m:r>
                      </m:sub>
                    </m:sSub>
                  </m:oMath>
                </a14:m>
                <a:r>
                  <a:rPr lang="zh-CN" altLang="en-US" sz="2000" dirty="0">
                    <a:latin typeface="Songti SC" panose="02010600040101010101" pitchFamily="2" charset="-122"/>
                    <a:ea typeface="Songti SC" panose="02010600040101010101" pitchFamily="2" charset="-122"/>
                  </a:rPr>
                  <a:t>、</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𝜂</m:t>
                        </m:r>
                      </m:e>
                      <m:sub>
                        <m:r>
                          <a:rPr lang="en-US" altLang="zh-CN" sz="2000" b="0" i="1" smtClean="0">
                            <a:latin typeface="Cambria Math" panose="02040503050406030204" pitchFamily="18" charset="0"/>
                          </a:rPr>
                          <m:t>𝑆</m:t>
                        </m:r>
                      </m:sub>
                    </m:sSub>
                  </m:oMath>
                </a14:m>
                <a:r>
                  <a:rPr lang="zh-CN" altLang="en-US" sz="2000" dirty="0">
                    <a:latin typeface="Songti SC" panose="02010600040101010101" pitchFamily="2" charset="-122"/>
                    <a:ea typeface="Songti SC" panose="02010600040101010101" pitchFamily="2" charset="-122"/>
                  </a:rPr>
                  <a:t>代表产品需求弹性、要素供给弹性的绝对值。</a:t>
                </a:r>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r>
                  <a:rPr lang="zh-CN" altLang="en-US" sz="2000" dirty="0">
                    <a:latin typeface="Songti SC" panose="02010600040101010101" pitchFamily="2" charset="-122"/>
                    <a:ea typeface="Songti SC" panose="02010600040101010101" pitchFamily="2" charset="-122"/>
                  </a:rPr>
                  <a:t>注意到</a:t>
                </a:r>
                <a14:m>
                  <m:oMath xmlns:m="http://schemas.openxmlformats.org/officeDocument/2006/math">
                    <m:r>
                      <a:rPr lang="en-US" altLang="zh-CN" sz="2000" b="0" i="1" smtClean="0">
                        <a:latin typeface="Cambria Math" panose="02040503050406030204" pitchFamily="18" charset="0"/>
                      </a:rPr>
                      <m:t>(14)(15)</m:t>
                    </m:r>
                  </m:oMath>
                </a14:m>
                <a:r>
                  <a:rPr lang="zh-CN" altLang="en-US" sz="2000" dirty="0">
                    <a:latin typeface="Songti SC" panose="02010600040101010101" pitchFamily="2" charset="-122"/>
                    <a:ea typeface="Songti SC" panose="02010600040101010101" pitchFamily="2" charset="-122"/>
                  </a:rPr>
                  <a:t>式中加黑部分相同，两式相减，与</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16</m:t>
                        </m:r>
                      </m:e>
                    </m:d>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17</m:t>
                        </m:r>
                      </m:e>
                    </m:d>
                  </m:oMath>
                </a14:m>
                <a:r>
                  <a:rPr lang="zh-CN" altLang="en-US" sz="2000" dirty="0">
                    <a:latin typeface="Songti SC" panose="02010600040101010101" pitchFamily="2" charset="-122"/>
                    <a:ea typeface="Songti SC" panose="02010600040101010101" pitchFamily="2" charset="-122"/>
                  </a:rPr>
                  <a:t>联立求解：</a:t>
                </a:r>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pPr marL="0" indent="0">
                  <a:buFont typeface="Arial" panose="020B0604020202020204" pitchFamily="34" charset="0"/>
                  <a:buNone/>
                </a:pPr>
                <a:endParaRPr lang="en-US" altLang="zh-CN" sz="2000" dirty="0">
                  <a:latin typeface="Songti SC" panose="02010600040101010101" pitchFamily="2" charset="-122"/>
                  <a:ea typeface="Songti SC" panose="02010600040101010101" pitchFamily="2" charset="-122"/>
                </a:endParaRPr>
              </a:p>
              <a:p>
                <a:pPr marL="0" indent="0">
                  <a:buFont typeface="Arial" panose="020B0604020202020204" pitchFamily="34" charset="0"/>
                  <a:buNone/>
                </a:pPr>
                <a:endParaRPr lang="en-US" altLang="zh-CN" sz="2000" dirty="0">
                  <a:latin typeface="Songti SC" panose="02010600040101010101" pitchFamily="2" charset="-122"/>
                  <a:ea typeface="Songti SC" panose="02010600040101010101" pitchFamily="2" charset="-122"/>
                </a:endParaRPr>
              </a:p>
              <a:p>
                <a:pPr marL="0" indent="0">
                  <a:buFont typeface="Arial" panose="020B0604020202020204" pitchFamily="34" charset="0"/>
                  <a:buNone/>
                </a:pPr>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a:p>
                <a:endParaRPr lang="en-US" altLang="zh-CN" sz="2000" dirty="0">
                  <a:latin typeface="Songti SC" panose="02010600040101010101" pitchFamily="2" charset="-122"/>
                  <a:ea typeface="Songti SC" panose="02010600040101010101" pitchFamily="2" charset="-122"/>
                </a:endParaRPr>
              </a:p>
            </p:txBody>
          </p:sp>
        </mc:Choice>
        <mc:Fallback xmlns="">
          <p:sp>
            <p:nvSpPr>
              <p:cNvPr id="9" name="内容占位符 2"/>
              <p:cNvSpPr txBox="1">
                <a:spLocks noRot="1" noChangeAspect="1" noMove="1" noResize="1" noEditPoints="1" noAdjustHandles="1" noChangeArrowheads="1" noChangeShapeType="1" noTextEdit="1"/>
              </p:cNvSpPr>
              <p:nvPr/>
            </p:nvSpPr>
            <p:spPr>
              <a:xfrm>
                <a:off x="5778776" y="1235075"/>
                <a:ext cx="6412397" cy="5499514"/>
              </a:xfrm>
              <a:prstGeom prst="rect">
                <a:avLst/>
              </a:prstGeom>
              <a:blipFill>
                <a:blip r:embed="rId3"/>
                <a:stretch>
                  <a:fillRect l="-593" t="-922"/>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6506610" y="2974354"/>
            <a:ext cx="4314825" cy="2752725"/>
          </a:xfrm>
          <a:prstGeom prst="rect">
            <a:avLst/>
          </a:prstGeom>
        </p:spPr>
      </p:pic>
      <p:pic>
        <p:nvPicPr>
          <p:cNvPr id="13" name="图片 12"/>
          <p:cNvPicPr>
            <a:picLocks noChangeAspect="1"/>
          </p:cNvPicPr>
          <p:nvPr/>
        </p:nvPicPr>
        <p:blipFill rotWithShape="1">
          <a:blip r:embed="rId5"/>
          <a:srcRect r="-2042" b="20212"/>
          <a:stretch/>
        </p:blipFill>
        <p:spPr>
          <a:xfrm>
            <a:off x="11136380" y="2974354"/>
            <a:ext cx="641489" cy="2203933"/>
          </a:xfrm>
          <a:prstGeom prst="rect">
            <a:avLst/>
          </a:prstGeom>
        </p:spPr>
      </p:pic>
      <p:pic>
        <p:nvPicPr>
          <p:cNvPr id="14" name="图片 13"/>
          <p:cNvPicPr>
            <a:picLocks noChangeAspect="1"/>
          </p:cNvPicPr>
          <p:nvPr/>
        </p:nvPicPr>
        <p:blipFill>
          <a:blip r:embed="rId6"/>
          <a:stretch>
            <a:fillRect/>
          </a:stretch>
        </p:blipFill>
        <p:spPr>
          <a:xfrm>
            <a:off x="11162886" y="5307979"/>
            <a:ext cx="581025" cy="419100"/>
          </a:xfrm>
          <a:prstGeom prst="rect">
            <a:avLst/>
          </a:prstGeom>
        </p:spPr>
      </p:pic>
    </p:spTree>
    <p:extLst>
      <p:ext uri="{BB962C8B-B14F-4D97-AF65-F5344CB8AC3E}">
        <p14:creationId xmlns:p14="http://schemas.microsoft.com/office/powerpoint/2010/main" val="321728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14959" y="3856379"/>
                <a:ext cx="11032435" cy="2166574"/>
              </a:xfrm>
            </p:spPr>
            <p:txBody>
              <a:bodyPr>
                <a:noAutofit/>
              </a:bodyPr>
              <a:lstStyle/>
              <a:p>
                <a:r>
                  <a:rPr lang="zh-CN" altLang="en-US" sz="2400" dirty="0">
                    <a:latin typeface="Songti SC" panose="02010600040101010101" pitchFamily="2" charset="-122"/>
                    <a:ea typeface="Songti SC" panose="02010600040101010101" pitchFamily="2" charset="-122"/>
                  </a:rPr>
                  <a:t>最终结果发现，当行业壁垒提高时，产品价格、要素价格、退出的技术边界变化完全由产品需求弹性</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𝜂</m:t>
                        </m:r>
                      </m:e>
                      <m:sub>
                        <m:r>
                          <a:rPr lang="en-US" altLang="zh-CN" sz="2400" b="0" i="1" smtClean="0">
                            <a:latin typeface="Cambria Math" panose="02040503050406030204" pitchFamily="18" charset="0"/>
                          </a:rPr>
                          <m:t>𝐷</m:t>
                        </m:r>
                      </m:sub>
                    </m:sSub>
                  </m:oMath>
                </a14:m>
                <a:r>
                  <a:rPr lang="zh-CN" altLang="en-US" sz="2400" dirty="0">
                    <a:latin typeface="Songti SC" panose="02010600040101010101" pitchFamily="2" charset="-122"/>
                    <a:ea typeface="Songti SC" panose="02010600040101010101" pitchFamily="2" charset="-122"/>
                  </a:rPr>
                  <a:t>、要素供给弹性</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𝜂</m:t>
                        </m:r>
                      </m:e>
                      <m:sub>
                        <m:r>
                          <a:rPr lang="en-US" altLang="zh-CN" sz="2400" b="0" i="1" smtClean="0">
                            <a:latin typeface="Cambria Math" panose="02040503050406030204" pitchFamily="18" charset="0"/>
                          </a:rPr>
                          <m:t>𝑆</m:t>
                        </m:r>
                      </m:sub>
                    </m:sSub>
                  </m:oMath>
                </a14:m>
                <a:r>
                  <a:rPr lang="zh-CN" altLang="en-US" sz="2400" dirty="0">
                    <a:latin typeface="Songti SC" panose="02010600040101010101" pitchFamily="2" charset="-122"/>
                    <a:ea typeface="Songti SC" panose="02010600040101010101" pitchFamily="2" charset="-122"/>
                  </a:rPr>
                  <a:t>决定。</a:t>
                </a:r>
                <a:endParaRPr lang="en-US" altLang="zh-CN" sz="2400" dirty="0">
                  <a:latin typeface="Songti SC" panose="02010600040101010101" pitchFamily="2" charset="-122"/>
                  <a:ea typeface="Songti SC" panose="02010600040101010101" pitchFamily="2" charset="-122"/>
                </a:endParaRPr>
              </a:p>
              <a:p>
                <a:r>
                  <a:rPr lang="zh-CN" altLang="en-US" sz="2400" dirty="0">
                    <a:latin typeface="Songti SC" panose="02010600040101010101" pitchFamily="2" charset="-122"/>
                    <a:ea typeface="Songti SC" panose="02010600040101010101" pitchFamily="2" charset="-122"/>
                  </a:rPr>
                  <a:t>当行业进入壁垒提高时</a:t>
                </a:r>
                <a:endParaRPr lang="en-US" altLang="zh-CN" sz="2400" dirty="0">
                  <a:latin typeface="Songti SC" panose="02010600040101010101" pitchFamily="2" charset="-122"/>
                  <a:ea typeface="Songti SC" panose="02010600040101010101" pitchFamily="2" charset="-122"/>
                </a:endParaRPr>
              </a:p>
              <a:p>
                <a:pPr marL="914400" lvl="1" indent="-457200">
                  <a:buFont typeface="+mj-lt"/>
                  <a:buAutoNum type="arabicPeriod"/>
                </a:pPr>
                <a:r>
                  <a:rPr lang="zh-CN" altLang="en-US" sz="2000" dirty="0">
                    <a:latin typeface="Songti SC" panose="02010600040101010101" pitchFamily="2" charset="-122"/>
                    <a:ea typeface="Songti SC" panose="02010600040101010101" pitchFamily="2" charset="-122"/>
                  </a:rPr>
                  <a:t>最终产品价格提高</a:t>
                </a:r>
                <a:endParaRPr lang="en-US" altLang="zh-CN" sz="2000" dirty="0">
                  <a:latin typeface="Songti SC" panose="02010600040101010101" pitchFamily="2" charset="-122"/>
                  <a:ea typeface="Songti SC" panose="02010600040101010101" pitchFamily="2" charset="-122"/>
                </a:endParaRPr>
              </a:p>
              <a:p>
                <a:pPr marL="914400" lvl="1" indent="-457200">
                  <a:buFont typeface="+mj-lt"/>
                  <a:buAutoNum type="arabicPeriod"/>
                </a:pPr>
                <a:r>
                  <a:rPr lang="zh-CN" altLang="en-US" sz="2000" dirty="0">
                    <a:latin typeface="Songti SC" panose="02010600040101010101" pitchFamily="2" charset="-122"/>
                    <a:ea typeface="Songti SC" panose="02010600040101010101" pitchFamily="2" charset="-122"/>
                  </a:rPr>
                  <a:t>企业退出与生存的界限降低，更多企业生存在行业中</a:t>
                </a:r>
                <a:endParaRPr lang="en-US" altLang="zh-CN" sz="2000" dirty="0">
                  <a:latin typeface="Songti SC" panose="02010600040101010101" pitchFamily="2" charset="-122"/>
                  <a:ea typeface="Songti SC" panose="02010600040101010101" pitchFamily="2" charset="-122"/>
                </a:endParaRPr>
              </a:p>
              <a:p>
                <a:pPr marL="914400" lvl="1" indent="-457200">
                  <a:buFont typeface="+mj-lt"/>
                  <a:buAutoNum type="arabicPeriod"/>
                </a:pPr>
                <a:r>
                  <a:rPr lang="zh-CN" altLang="en-US" sz="2000" dirty="0">
                    <a:latin typeface="Songti SC" panose="02010600040101010101" pitchFamily="2" charset="-122"/>
                    <a:ea typeface="Songti SC" panose="02010600040101010101" pitchFamily="2" charset="-122"/>
                  </a:rPr>
                  <a:t>要素价格变动方向不确定</a:t>
                </a:r>
                <a:endParaRPr lang="en-US" altLang="zh-CN" sz="2000" dirty="0">
                  <a:latin typeface="Songti SC" panose="02010600040101010101" pitchFamily="2" charset="-122"/>
                  <a:ea typeface="Songti SC"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14959" y="3856379"/>
                <a:ext cx="11032435" cy="2166574"/>
              </a:xfrm>
              <a:blipFill>
                <a:blip r:embed="rId2"/>
                <a:stretch>
                  <a:fillRect l="-806" t="-4094" b="-9357"/>
                </a:stretch>
              </a:blipFill>
            </p:spPr>
            <p:txBody>
              <a:bodyPr/>
              <a:lstStyle/>
              <a:p>
                <a:r>
                  <a:rPr lang="zh-CN" altLang="en-US">
                    <a:noFill/>
                  </a:rPr>
                  <a:t> </a:t>
                </a:r>
              </a:p>
            </p:txBody>
          </p:sp>
        </mc:Fallback>
      </mc:AlternateContent>
      <p:sp>
        <p:nvSpPr>
          <p:cNvPr id="2" name="标题 1"/>
          <p:cNvSpPr>
            <a:spLocks noGrp="1"/>
          </p:cNvSpPr>
          <p:nvPr>
            <p:ph type="title"/>
          </p:nvPr>
        </p:nvSpPr>
        <p:spPr>
          <a:xfrm>
            <a:off x="470452" y="0"/>
            <a:ext cx="9826487" cy="1284771"/>
          </a:xfrm>
        </p:spPr>
        <p:txBody>
          <a:bodyPr>
            <a:normAutofit/>
          </a:bodyPr>
          <a:lstStyle/>
          <a:p>
            <a:r>
              <a:rPr lang="en-US" altLang="zh-CN" sz="3200" dirty="0">
                <a:latin typeface="Songti SC" panose="02010600040101010101" pitchFamily="2" charset="-122"/>
                <a:ea typeface="Songti SC" panose="02010600040101010101" pitchFamily="2" charset="-122"/>
              </a:rPr>
              <a:t>2.5 </a:t>
            </a:r>
            <a:r>
              <a:rPr lang="zh-CN" altLang="en-US" sz="3200" dirty="0">
                <a:latin typeface="Songti SC" panose="02010600040101010101" pitchFamily="2" charset="-122"/>
                <a:ea typeface="Songti SC" panose="02010600040101010101" pitchFamily="2" charset="-122"/>
              </a:rPr>
              <a:t>数学模型</a:t>
            </a:r>
            <a:r>
              <a:rPr lang="en-US" altLang="zh-CN" sz="3200" dirty="0">
                <a:latin typeface="Songti SC" panose="02010600040101010101" pitchFamily="2" charset="-122"/>
                <a:ea typeface="Songti SC" panose="02010600040101010101" pitchFamily="2" charset="-122"/>
              </a:rPr>
              <a:t>——</a:t>
            </a:r>
            <a:r>
              <a:rPr lang="zh-CN" altLang="en-US" sz="3200" dirty="0">
                <a:latin typeface="Songti SC" panose="02010600040101010101" pitchFamily="2" charset="-122"/>
                <a:ea typeface="Songti SC" panose="02010600040101010101" pitchFamily="2" charset="-122"/>
              </a:rPr>
              <a:t>比较静态分析</a:t>
            </a:r>
          </a:p>
        </p:txBody>
      </p:sp>
      <p:pic>
        <p:nvPicPr>
          <p:cNvPr id="4" name="图片 3"/>
          <p:cNvPicPr>
            <a:picLocks noChangeAspect="1"/>
          </p:cNvPicPr>
          <p:nvPr/>
        </p:nvPicPr>
        <p:blipFill rotWithShape="1">
          <a:blip r:embed="rId3"/>
          <a:srcRect r="48697"/>
          <a:stretch/>
        </p:blipFill>
        <p:spPr>
          <a:xfrm>
            <a:off x="1087921" y="1085227"/>
            <a:ext cx="3782252" cy="1685925"/>
          </a:xfrm>
          <a:prstGeom prst="rect">
            <a:avLst/>
          </a:prstGeom>
        </p:spPr>
      </p:pic>
      <p:pic>
        <p:nvPicPr>
          <p:cNvPr id="8" name="图片 7"/>
          <p:cNvPicPr>
            <a:picLocks noChangeAspect="1"/>
          </p:cNvPicPr>
          <p:nvPr/>
        </p:nvPicPr>
        <p:blipFill>
          <a:blip r:embed="rId4"/>
          <a:stretch>
            <a:fillRect/>
          </a:stretch>
        </p:blipFill>
        <p:spPr>
          <a:xfrm>
            <a:off x="6151494" y="1096041"/>
            <a:ext cx="5295900" cy="2000250"/>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4870173" y="1689659"/>
                <a:ext cx="943390" cy="587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zh-CN" altLang="en-US" sz="2000" i="1" smtClean="0">
                              <a:latin typeface="Cambria Math" panose="02040503050406030204" pitchFamily="18" charset="0"/>
                              <a:ea typeface="+mj-ea"/>
                            </a:rPr>
                          </m:ctrlPr>
                        </m:groupChrPr>
                        <m:e>
                          <m:r>
                            <m:rPr>
                              <m:brk m:alnAt="2"/>
                            </m:rPr>
                            <a:rPr lang="zh-CN" altLang="en-US" sz="2000" i="1">
                              <a:latin typeface="Cambria Math" panose="02040503050406030204" pitchFamily="18" charset="0"/>
                              <a:ea typeface="+mj-ea"/>
                            </a:rPr>
                            <m:t>联</m:t>
                          </m:r>
                          <m:r>
                            <a:rPr lang="zh-CN" altLang="en-US" sz="2000" i="1">
                              <a:latin typeface="Cambria Math" panose="02040503050406030204" pitchFamily="18" charset="0"/>
                              <a:ea typeface="+mj-ea"/>
                            </a:rPr>
                            <m:t>立求解</m:t>
                          </m:r>
                        </m:e>
                      </m:groupChr>
                    </m:oMath>
                  </m:oMathPara>
                </a14:m>
                <a:endParaRPr lang="zh-CN" altLang="en-US" sz="3600" dirty="0">
                  <a:latin typeface="Songti SC" panose="02010600040101010101" pitchFamily="2" charset="-122"/>
                  <a:ea typeface="Songti SC" panose="02010600040101010101" pitchFamily="2"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870173" y="1689659"/>
                <a:ext cx="943390" cy="587277"/>
              </a:xfrm>
              <a:prstGeom prst="rect">
                <a:avLst/>
              </a:prstGeom>
              <a:blipFill>
                <a:blip r:embed="rId5"/>
                <a:stretch>
                  <a:fillRect l="-1316" r="-28947"/>
                </a:stretch>
              </a:blipFill>
            </p:spPr>
            <p:txBody>
              <a:bodyPr/>
              <a:lstStyle/>
              <a:p>
                <a:r>
                  <a:rPr lang="zh-CN" altLang="en-US">
                    <a:noFill/>
                  </a:rPr>
                  <a:t> </a:t>
                </a:r>
              </a:p>
            </p:txBody>
          </p:sp>
        </mc:Fallback>
      </mc:AlternateContent>
      <p:pic>
        <p:nvPicPr>
          <p:cNvPr id="10" name="图片 9"/>
          <p:cNvPicPr>
            <a:picLocks noChangeAspect="1"/>
          </p:cNvPicPr>
          <p:nvPr/>
        </p:nvPicPr>
        <p:blipFill>
          <a:blip r:embed="rId6"/>
          <a:stretch>
            <a:fillRect/>
          </a:stretch>
        </p:blipFill>
        <p:spPr>
          <a:xfrm>
            <a:off x="1507434" y="2881867"/>
            <a:ext cx="2943225" cy="400050"/>
          </a:xfrm>
          <a:prstGeom prst="rect">
            <a:avLst/>
          </a:prstGeom>
        </p:spPr>
      </p:pic>
    </p:spTree>
    <p:extLst>
      <p:ext uri="{BB962C8B-B14F-4D97-AF65-F5344CB8AC3E}">
        <p14:creationId xmlns:p14="http://schemas.microsoft.com/office/powerpoint/2010/main" val="1756673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EA11FC-2C0F-F847-82AA-1042B7827BD1}"/>
              </a:ext>
            </a:extLst>
          </p:cNvPr>
          <p:cNvSpPr txBox="1"/>
          <p:nvPr/>
        </p:nvSpPr>
        <p:spPr>
          <a:xfrm>
            <a:off x="130629" y="355590"/>
            <a:ext cx="4044697" cy="523220"/>
          </a:xfrm>
          <a:prstGeom prst="rect">
            <a:avLst/>
          </a:prstGeom>
          <a:noFill/>
        </p:spPr>
        <p:txBody>
          <a:bodyPr wrap="none" rtlCol="0">
            <a:spAutoFit/>
          </a:bodyPr>
          <a:lstStyle/>
          <a:p>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3.</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a:t>
            </a:r>
            <a:r>
              <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rPr>
              <a:t>1</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 数据来源及数据描述</a:t>
            </a:r>
          </a:p>
        </p:txBody>
      </p:sp>
      <p:sp>
        <p:nvSpPr>
          <p:cNvPr id="23" name="矩形 22">
            <a:extLst>
              <a:ext uri="{FF2B5EF4-FFF2-40B4-BE49-F238E27FC236}">
                <a16:creationId xmlns:a16="http://schemas.microsoft.com/office/drawing/2014/main" id="{69F15D2F-05D9-CE4D-8472-149132FBDA3C}"/>
              </a:ext>
            </a:extLst>
          </p:cNvPr>
          <p:cNvSpPr/>
          <p:nvPr/>
        </p:nvSpPr>
        <p:spPr>
          <a:xfrm>
            <a:off x="130629" y="855946"/>
            <a:ext cx="6096000" cy="3046988"/>
          </a:xfrm>
          <a:prstGeom prst="rect">
            <a:avLst/>
          </a:prstGeom>
        </p:spPr>
        <p:txBody>
          <a:bodyPr>
            <a:spAutoFit/>
          </a:bodyPr>
          <a:lstStyle/>
          <a:p>
            <a:pPr marL="285750" indent="-285750">
              <a:spcAft>
                <a:spcPts val="1800"/>
              </a:spcAft>
              <a:buFont typeface="Arial" panose="020B0604020202020204" pitchFamily="34" charset="0"/>
              <a:buChar char="•"/>
            </a:pPr>
            <a:r>
              <a:rPr lang="zh-CN" altLang="zh-CN"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中国工业企业数据</a:t>
            </a:r>
            <a:endParaRPr lang="en-US" altLang="zh-CN"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endParaRPr>
          </a:p>
          <a:p>
            <a:pPr>
              <a:spcAft>
                <a:spcPts val="1800"/>
              </a:spcAft>
            </a:pPr>
            <a:r>
              <a:rPr lang="zh-CN" altLang="en-US"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选用中国工业企业数据库</a:t>
            </a:r>
            <a:r>
              <a:rPr lang="en-US" altLang="zh-CN"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1998-2007</a:t>
            </a:r>
            <a:r>
              <a:rPr lang="zh-CN" altLang="en-US"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年数据，包含制造、采矿、采掘、燃料供应四个大类下</a:t>
            </a:r>
            <a:r>
              <a:rPr lang="en-US" altLang="zh-CN"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40</a:t>
            </a:r>
            <a:r>
              <a:rPr lang="zh-CN" altLang="en-US"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个行业子类，编号</a:t>
            </a:r>
            <a:r>
              <a:rPr lang="en-US" altLang="zh-CN"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6-46.</a:t>
            </a:r>
            <a:br>
              <a:rPr lang="en-US" altLang="zh-CN"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br>
            <a:r>
              <a:rPr lang="zh-CN" altLang="en-US"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数据库涵盖全部国有及规模以上（年主营业务收入</a:t>
            </a:r>
            <a:r>
              <a:rPr lang="en-US" altLang="zh-CN"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500</a:t>
            </a:r>
            <a:r>
              <a:rPr lang="zh-CN" altLang="en-US" dirty="0">
                <a:solidFill>
                  <a:srgbClr val="1F0909"/>
                </a:solidFill>
                <a:latin typeface="Times New Roman" panose="02020603050405020304" pitchFamily="18" charset="0"/>
                <a:ea typeface="Songti SC" panose="02010600040101010101" pitchFamily="2" charset="-122"/>
                <a:cs typeface="Times New Roman" panose="02020603050405020304" pitchFamily="18" charset="0"/>
              </a:rPr>
              <a:t>万元以上）非国有工业企业，统计内容包含工业企业产销状况、成本费用情况、主要工业产品销售、企业生产经营等方面。</a:t>
            </a:r>
            <a:endParaRPr lang="en-US" altLang="zh-CN" dirty="0">
              <a:solidFill>
                <a:srgbClr val="1F0909"/>
              </a:solidFill>
              <a:latin typeface="Times New Roman" panose="02020603050405020304" pitchFamily="18" charset="0"/>
              <a:ea typeface="宋体" panose="02010600030101010101" pitchFamily="2" charset="-122"/>
              <a:cs typeface="Times New Roman" panose="02020603050405020304" pitchFamily="18" charset="0"/>
            </a:endParaRPr>
          </a:p>
          <a:p>
            <a:br>
              <a:rPr lang="zh-CN" altLang="zh-CN" dirty="0"/>
            </a:br>
            <a:endParaRPr lang="zh-CN" altLang="zh-CN" dirty="0"/>
          </a:p>
          <a:p>
            <a:pPr marL="285750" indent="-285750">
              <a:spcAft>
                <a:spcPts val="1800"/>
              </a:spcAft>
              <a:buFont typeface="Arial" panose="020B0604020202020204" pitchFamily="34" charset="0"/>
              <a:buChar char="•"/>
            </a:pPr>
            <a:endParaRPr lang="en-US" altLang="zh-CN" dirty="0">
              <a:solidFill>
                <a:srgbClr val="1F0909"/>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4" name="表格 23">
            <a:extLst>
              <a:ext uri="{FF2B5EF4-FFF2-40B4-BE49-F238E27FC236}">
                <a16:creationId xmlns:a16="http://schemas.microsoft.com/office/drawing/2014/main" id="{CC3A69AC-89F5-F44C-94E7-DA6D564E5C41}"/>
              </a:ext>
            </a:extLst>
          </p:cNvPr>
          <p:cNvGraphicFramePr>
            <a:graphicFrameLocks noGrp="1"/>
          </p:cNvGraphicFramePr>
          <p:nvPr/>
        </p:nvGraphicFramePr>
        <p:xfrm>
          <a:off x="6991001" y="1087518"/>
          <a:ext cx="4639294" cy="4937400"/>
        </p:xfrm>
        <a:graphic>
          <a:graphicData uri="http://schemas.openxmlformats.org/drawingml/2006/table">
            <a:tbl>
              <a:tblPr firstRow="1" firstCol="1" bandRow="1">
                <a:tableStyleId>{F5AB1C69-6EDB-4FF4-983F-18BD219EF322}</a:tableStyleId>
              </a:tblPr>
              <a:tblGrid>
                <a:gridCol w="1318161">
                  <a:extLst>
                    <a:ext uri="{9D8B030D-6E8A-4147-A177-3AD203B41FA5}">
                      <a16:colId xmlns:a16="http://schemas.microsoft.com/office/drawing/2014/main" val="3096565683"/>
                    </a:ext>
                  </a:extLst>
                </a:gridCol>
                <a:gridCol w="3321133">
                  <a:extLst>
                    <a:ext uri="{9D8B030D-6E8A-4147-A177-3AD203B41FA5}">
                      <a16:colId xmlns:a16="http://schemas.microsoft.com/office/drawing/2014/main" val="1580679411"/>
                    </a:ext>
                  </a:extLst>
                </a:gridCol>
              </a:tblGrid>
              <a:tr h="217567">
                <a:tc>
                  <a:txBody>
                    <a:bodyPr/>
                    <a:lstStyle/>
                    <a:p>
                      <a:pPr algn="l">
                        <a:spcAft>
                          <a:spcPts val="0"/>
                        </a:spcAft>
                      </a:pPr>
                      <a:r>
                        <a:rPr lang="en-US" sz="1200" kern="0" cap="all" dirty="0">
                          <a:effectLst/>
                          <a:latin typeface="Times New Roman" panose="02020603050405020304" pitchFamily="18" charset="0"/>
                          <a:cs typeface="Times New Roman" panose="02020603050405020304" pitchFamily="18" charset="0"/>
                        </a:rPr>
                        <a:t>VARIABLE</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nchor="ctr"/>
                </a:tc>
                <a:tc>
                  <a:txBody>
                    <a:bodyPr/>
                    <a:lstStyle/>
                    <a:p>
                      <a:pPr algn="l">
                        <a:spcAft>
                          <a:spcPts val="0"/>
                        </a:spcAft>
                      </a:pPr>
                      <a:r>
                        <a:rPr lang="zh-CN" sz="1200" kern="0" cap="all" dirty="0">
                          <a:effectLst/>
                          <a:latin typeface="Times New Roman" panose="02020603050405020304" pitchFamily="18" charset="0"/>
                          <a:cs typeface="Times New Roman" panose="02020603050405020304" pitchFamily="18" charset="0"/>
                        </a:rPr>
                        <a:t>指标</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nchor="ctr"/>
                </a:tc>
                <a:extLst>
                  <a:ext uri="{0D108BD9-81ED-4DB2-BD59-A6C34878D82A}">
                    <a16:rowId xmlns:a16="http://schemas.microsoft.com/office/drawing/2014/main" val="1873063020"/>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id_firm</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dirty="0">
                          <a:effectLst/>
                          <a:latin typeface="Times New Roman" panose="02020603050405020304" pitchFamily="18" charset="0"/>
                          <a:cs typeface="Times New Roman" panose="02020603050405020304" pitchFamily="18" charset="0"/>
                        </a:rPr>
                        <a:t>工业企业标识码，范围</a:t>
                      </a:r>
                      <a:r>
                        <a:rPr lang="en-US" sz="1200" kern="0" dirty="0">
                          <a:effectLst/>
                          <a:latin typeface="Times New Roman" panose="02020603050405020304" pitchFamily="18" charset="0"/>
                          <a:cs typeface="Times New Roman" panose="02020603050405020304" pitchFamily="18" charset="0"/>
                        </a:rPr>
                        <a:t>6</a:t>
                      </a:r>
                      <a:r>
                        <a:rPr lang="zh-CN" altLang="en-US" sz="1200" kern="0" dirty="0">
                          <a:effectLst/>
                          <a:latin typeface="Times New Roman" panose="02020603050405020304" pitchFamily="18" charset="0"/>
                          <a:cs typeface="Times New Roman" panose="02020603050405020304" pitchFamily="18" charset="0"/>
                        </a:rPr>
                        <a:t> </a:t>
                      </a:r>
                      <a:r>
                        <a:rPr lang="en-US" altLang="zh-CN" sz="1200" kern="0" dirty="0">
                          <a:effectLst/>
                          <a:latin typeface="Times New Roman" panose="02020603050405020304" pitchFamily="18" charset="0"/>
                          <a:cs typeface="Times New Roman" panose="02020603050405020304" pitchFamily="18" charset="0"/>
                        </a:rPr>
                        <a:t>-</a:t>
                      </a:r>
                      <a:r>
                        <a:rPr lang="zh-CN" altLang="en-US" sz="1200" kern="0" dirty="0">
                          <a:effectLst/>
                          <a:latin typeface="Times New Roman" panose="02020603050405020304" pitchFamily="18" charset="0"/>
                          <a:cs typeface="Times New Roman" panose="02020603050405020304" pitchFamily="18" charset="0"/>
                        </a:rPr>
                        <a:t> </a:t>
                      </a:r>
                      <a:r>
                        <a:rPr lang="en-US" altLang="zh-CN" sz="1200" kern="0" dirty="0">
                          <a:effectLst/>
                          <a:latin typeface="Times New Roman" panose="02020603050405020304" pitchFamily="18" charset="0"/>
                          <a:cs typeface="Times New Roman" panose="02020603050405020304" pitchFamily="18" charset="0"/>
                        </a:rPr>
                        <a:t>46</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2235092817"/>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year_open</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dirty="0">
                          <a:effectLst/>
                          <a:latin typeface="Times New Roman" panose="02020603050405020304" pitchFamily="18" charset="0"/>
                          <a:cs typeface="Times New Roman" panose="02020603050405020304" pitchFamily="18" charset="0"/>
                        </a:rPr>
                        <a:t>开业成立时间（年）</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438995846"/>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state</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dirty="0">
                          <a:effectLst/>
                          <a:latin typeface="Times New Roman" panose="02020603050405020304" pitchFamily="18" charset="0"/>
                          <a:cs typeface="Times New Roman" panose="02020603050405020304" pitchFamily="18" charset="0"/>
                        </a:rPr>
                        <a:t>营业状态</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297242"/>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id0_indus</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dirty="0">
                          <a:effectLst/>
                          <a:latin typeface="Times New Roman" panose="02020603050405020304" pitchFamily="18" charset="0"/>
                          <a:cs typeface="Times New Roman" panose="02020603050405020304" pitchFamily="18" charset="0"/>
                        </a:rPr>
                        <a:t>行业门类代码</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2740619266"/>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na0_indus</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行业门类名称</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3155509279"/>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id1_indus</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行业大类代码</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2795684513"/>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na1_indus</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行业大类名称</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2675110448"/>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assets</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资产总计（千元）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1972150386"/>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fix_assets</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固定资产合计（千元）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3099332846"/>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acc_receivable</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其中应收账款（千元）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1339375750"/>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inventory</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dirty="0">
                          <a:effectLst/>
                          <a:latin typeface="Times New Roman" panose="02020603050405020304" pitchFamily="18" charset="0"/>
                          <a:cs typeface="Times New Roman" panose="02020603050405020304" pitchFamily="18" charset="0"/>
                        </a:rPr>
                        <a:t>存货（千元）</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954518541"/>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log_invest</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长期投资（千元）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935329825"/>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lt_liability</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长期负债合计（千元）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3706371806"/>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c_liability</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流动负债合计（千元）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1927438350"/>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wage</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应付工资薪酬总额（千元）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1697989348"/>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income_main</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主营业务产品销售收入（千元）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3604098451"/>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cost_main</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主营业务产品销售成本（千元）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4178465094"/>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material</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a:effectLst/>
                          <a:latin typeface="Times New Roman" panose="02020603050405020304" pitchFamily="18" charset="0"/>
                          <a:cs typeface="Times New Roman" panose="02020603050405020304" pitchFamily="18" charset="0"/>
                        </a:rPr>
                        <a:t>工业中间投入合计（千元）</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4212360728"/>
                  </a:ext>
                </a:extLst>
              </a:tr>
              <a:tr h="217567">
                <a:tc>
                  <a:txBody>
                    <a:bodyPr/>
                    <a:lstStyle/>
                    <a:p>
                      <a:pPr algn="l">
                        <a:spcAft>
                          <a:spcPts val="0"/>
                        </a:spcAft>
                      </a:pPr>
                      <a:r>
                        <a:rPr lang="en-US" sz="1200" kern="0" dirty="0">
                          <a:effectLst/>
                          <a:latin typeface="Times New Roman" panose="02020603050405020304" pitchFamily="18" charset="0"/>
                          <a:cs typeface="Times New Roman" panose="02020603050405020304" pitchFamily="18" charset="0"/>
                        </a:rPr>
                        <a:t>employee</a:t>
                      </a:r>
                      <a:endParaRPr lang="zh-CN" sz="1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tc>
                  <a:txBody>
                    <a:bodyPr/>
                    <a:lstStyle/>
                    <a:p>
                      <a:pPr algn="l">
                        <a:spcAft>
                          <a:spcPts val="0"/>
                        </a:spcAft>
                      </a:pPr>
                      <a:r>
                        <a:rPr lang="zh-CN" sz="1200" kern="0" dirty="0">
                          <a:effectLst/>
                          <a:latin typeface="Times New Roman" panose="02020603050405020304" pitchFamily="18" charset="0"/>
                          <a:cs typeface="Times New Roman" panose="02020603050405020304" pitchFamily="18" charset="0"/>
                        </a:rPr>
                        <a:t>全部从业人员年平均人数（人）</a:t>
                      </a:r>
                      <a:endParaRPr 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51192" marR="31995" marT="31995" marB="31995"/>
                </a:tc>
                <a:extLst>
                  <a:ext uri="{0D108BD9-81ED-4DB2-BD59-A6C34878D82A}">
                    <a16:rowId xmlns:a16="http://schemas.microsoft.com/office/drawing/2014/main" val="1115057913"/>
                  </a:ext>
                </a:extLst>
              </a:tr>
            </a:tbl>
          </a:graphicData>
        </a:graphic>
      </p:graphicFrame>
      <p:sp>
        <p:nvSpPr>
          <p:cNvPr id="26" name="文本框 25">
            <a:extLst>
              <a:ext uri="{FF2B5EF4-FFF2-40B4-BE49-F238E27FC236}">
                <a16:creationId xmlns:a16="http://schemas.microsoft.com/office/drawing/2014/main" id="{1F8FDB2A-9C2C-4646-A096-1AE960BAC80E}"/>
              </a:ext>
            </a:extLst>
          </p:cNvPr>
          <p:cNvSpPr txBox="1"/>
          <p:nvPr/>
        </p:nvSpPr>
        <p:spPr>
          <a:xfrm>
            <a:off x="7754674" y="694144"/>
            <a:ext cx="2893677"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Table3.3.1: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数据库自有指标</a:t>
            </a:r>
          </a:p>
        </p:txBody>
      </p:sp>
      <p:pic>
        <p:nvPicPr>
          <p:cNvPr id="27" name="图片 26">
            <a:extLst>
              <a:ext uri="{FF2B5EF4-FFF2-40B4-BE49-F238E27FC236}">
                <a16:creationId xmlns:a16="http://schemas.microsoft.com/office/drawing/2014/main" id="{941A751C-4673-3F45-A08A-DEC1E9E68BEE}"/>
              </a:ext>
            </a:extLst>
          </p:cNvPr>
          <p:cNvPicPr>
            <a:picLocks noChangeAspect="1"/>
          </p:cNvPicPr>
          <p:nvPr/>
        </p:nvPicPr>
        <p:blipFill>
          <a:blip r:embed="rId3"/>
          <a:stretch>
            <a:fillRect/>
          </a:stretch>
        </p:blipFill>
        <p:spPr>
          <a:xfrm>
            <a:off x="887378" y="2896119"/>
            <a:ext cx="4754776" cy="3458019"/>
          </a:xfrm>
          <a:prstGeom prst="rect">
            <a:avLst/>
          </a:prstGeom>
        </p:spPr>
      </p:pic>
      <p:sp>
        <p:nvSpPr>
          <p:cNvPr id="28" name="文本框 27">
            <a:extLst>
              <a:ext uri="{FF2B5EF4-FFF2-40B4-BE49-F238E27FC236}">
                <a16:creationId xmlns:a16="http://schemas.microsoft.com/office/drawing/2014/main" id="{201A221D-4941-5142-B9A1-3A5A1456195E}"/>
              </a:ext>
            </a:extLst>
          </p:cNvPr>
          <p:cNvSpPr txBox="1"/>
          <p:nvPr/>
        </p:nvSpPr>
        <p:spPr>
          <a:xfrm>
            <a:off x="2191600" y="6243408"/>
            <a:ext cx="2557110" cy="369332"/>
          </a:xfrm>
          <a:prstGeom prst="rect">
            <a:avLst/>
          </a:prstGeom>
          <a:noFill/>
        </p:spPr>
        <p:txBody>
          <a:bodyPr wrap="none" rtlCol="0">
            <a:spAutoFit/>
          </a:bodyPr>
          <a:lstStyle/>
          <a:p>
            <a:r>
              <a:rPr kumimoji="1" lang="en-US" altLang="zh-CN" dirty="0">
                <a:latin typeface="Times New Roman" panose="02020603050405020304" pitchFamily="18" charset="0"/>
                <a:ea typeface="Songti SC" panose="02010600040101010101" pitchFamily="2" charset="-122"/>
                <a:cs typeface="Times New Roman" panose="02020603050405020304" pitchFamily="18" charset="0"/>
              </a:rPr>
              <a:t>Graph3.1: </a:t>
            </a:r>
            <a:r>
              <a:rPr kumimoji="1" lang="zh-CN" altLang="en-US" dirty="0">
                <a:latin typeface="Times New Roman" panose="02020603050405020304" pitchFamily="18" charset="0"/>
                <a:ea typeface="Songti SC" panose="02010600040101010101" pitchFamily="2" charset="-122"/>
                <a:cs typeface="Times New Roman" panose="02020603050405020304" pitchFamily="18" charset="0"/>
              </a:rPr>
              <a:t>行业及企业数</a:t>
            </a:r>
          </a:p>
        </p:txBody>
      </p:sp>
      <p:sp>
        <p:nvSpPr>
          <p:cNvPr id="7" name="Rectangle 5">
            <a:extLst>
              <a:ext uri="{FF2B5EF4-FFF2-40B4-BE49-F238E27FC236}">
                <a16:creationId xmlns:a16="http://schemas.microsoft.com/office/drawing/2014/main" id="{4DAD2D19-4F1F-42F6-841F-6BC8F1FB8AFE}"/>
              </a:ext>
            </a:extLst>
          </p:cNvPr>
          <p:cNvSpPr>
            <a:spLocks noChangeArrowheads="1"/>
          </p:cNvSpPr>
          <p:nvPr/>
        </p:nvSpPr>
        <p:spPr bwMode="auto">
          <a:xfrm>
            <a:off x="8782590" y="6215638"/>
            <a:ext cx="2847705" cy="27699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1F0909"/>
                </a:solidFill>
                <a:effectLst/>
                <a:latin typeface="Arial" panose="020B0604020202020204" pitchFamily="34" charset="0"/>
                <a:ea typeface="PT Serif"/>
              </a:rPr>
              <a:t>数据来源：</a:t>
            </a:r>
            <a:r>
              <a:rPr kumimoji="0" lang="zh-CN" altLang="zh-CN" sz="1200" b="0" i="0" u="none" strike="noStrike" cap="none" normalizeH="0" baseline="0" dirty="0">
                <a:ln>
                  <a:noFill/>
                </a:ln>
                <a:solidFill>
                  <a:srgbClr val="065588"/>
                </a:solidFill>
                <a:effectLst/>
                <a:latin typeface="Arial" panose="020B0604020202020204" pitchFamily="34" charset="0"/>
                <a:ea typeface="PT Serif"/>
                <a:hlinkClick r:id="rId4"/>
              </a:rPr>
              <a:t>中国微观经济数据查询系统</a:t>
            </a:r>
            <a:r>
              <a:rPr kumimoji="0" lang="zh-CN" altLang="zh-CN" sz="10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18556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3120</Words>
  <Application>Microsoft Macintosh PowerPoint</Application>
  <PresentationFormat>宽屏</PresentationFormat>
  <Paragraphs>370</Paragraphs>
  <Slides>26</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等线</vt:lpstr>
      <vt:lpstr>等线 Light</vt:lpstr>
      <vt:lpstr>SimHei</vt:lpstr>
      <vt:lpstr>Kaiti SC</vt:lpstr>
      <vt:lpstr>Songti SC</vt:lpstr>
      <vt:lpstr>Arial</vt:lpstr>
      <vt:lpstr>Cambria Math</vt:lpstr>
      <vt:lpstr>Kefa</vt:lpstr>
      <vt:lpstr>Times New Roman</vt:lpstr>
      <vt:lpstr>Office 主题​​</vt:lpstr>
      <vt:lpstr>PowerPoint 演示文稿</vt:lpstr>
      <vt:lpstr>PowerPoint 演示文稿</vt:lpstr>
      <vt:lpstr>2.1 数学模型——设定与假设</vt:lpstr>
      <vt:lpstr>2.2 数学模型——市场均衡</vt:lpstr>
      <vt:lpstr>2.3 数学模型——进入与退出</vt:lpstr>
      <vt:lpstr>2.4 数学模型——稳态</vt:lpstr>
      <vt:lpstr>2.5 数学模型——比较静态分析</vt:lpstr>
      <vt:lpstr>2.5 数学模型——比较静态分析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模型假设： 某一特定行业中： 新进入者、退出者、在位者之间生产率存在一定差异；  模型结论2：  进入沉没成本越高的行业，退出的临界生产率越低， 退出企业和在位企业之间生产率差异越大；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俊杰</dc:creator>
  <cp:lastModifiedBy>王 俊杰</cp:lastModifiedBy>
  <cp:revision>69</cp:revision>
  <dcterms:created xsi:type="dcterms:W3CDTF">2020-06-18T02:45:46Z</dcterms:created>
  <dcterms:modified xsi:type="dcterms:W3CDTF">2020-06-19T02:56:23Z</dcterms:modified>
</cp:coreProperties>
</file>